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avi" ContentType="video/avi"/>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66" r:id="rId4"/>
    <p:sldId id="258" r:id="rId5"/>
    <p:sldId id="259" r:id="rId6"/>
    <p:sldId id="261" r:id="rId7"/>
    <p:sldId id="260" r:id="rId8"/>
    <p:sldId id="265" r:id="rId9"/>
    <p:sldId id="262" r:id="rId10"/>
    <p:sldId id="263" r:id="rId11"/>
    <p:sldId id="264"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53" autoAdjust="0"/>
  </p:normalViewPr>
  <p:slideViewPr>
    <p:cSldViewPr>
      <p:cViewPr varScale="1">
        <p:scale>
          <a:sx n="66" d="100"/>
          <a:sy n="66" d="100"/>
        </p:scale>
        <p:origin x="-150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8DED24-6A68-4A80-AD6C-295B7C44686A}" type="datetimeFigureOut">
              <a:rPr lang="en-IN" smtClean="0"/>
              <a:t>09-11-2012</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FA77D5-245B-4412-9C8C-8802413621FF}" type="slidenum">
              <a:rPr lang="en-IN" smtClean="0"/>
              <a:t>‹#›</a:t>
            </a:fld>
            <a:endParaRPr lang="en-IN" dirty="0"/>
          </a:p>
        </p:txBody>
      </p:sp>
    </p:spTree>
    <p:extLst>
      <p:ext uri="{BB962C8B-B14F-4D97-AF65-F5344CB8AC3E}">
        <p14:creationId xmlns:p14="http://schemas.microsoft.com/office/powerpoint/2010/main" val="540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2FA77D5-245B-4412-9C8C-8802413621FF}" type="slidenum">
              <a:rPr lang="en-IN" smtClean="0"/>
              <a:t>4</a:t>
            </a:fld>
            <a:endParaRPr lang="en-IN" dirty="0"/>
          </a:p>
        </p:txBody>
      </p:sp>
    </p:spTree>
    <p:extLst>
      <p:ext uri="{BB962C8B-B14F-4D97-AF65-F5344CB8AC3E}">
        <p14:creationId xmlns:p14="http://schemas.microsoft.com/office/powerpoint/2010/main" val="213141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smtClean="0">
                <a:solidFill>
                  <a:schemeClr val="tx1"/>
                </a:solidFill>
                <a:effectLst/>
                <a:latin typeface="+mn-lt"/>
                <a:ea typeface="+mn-ea"/>
                <a:cs typeface="+mn-cs"/>
              </a:rPr>
              <a:t>Imagine that a liquid droplet is placed between a ball and a flat surface, and a ball is allowed to fall (right panel) onto it. When the thickness of the liquid is plotted schematically against time after the ball begins to fall, the film thickness remains finite at equilibrium (bottom left panel). This is because fluid tends to layer parallel to the solid surfaces. When the local liquid density is plotted against the distance between the solid boundaries, it shows decaying oscillations with a period of about a molecular dimension (top left panel). When these density waves shown in the bottom panel come sufficiently close to interfere with one another, the liquid can support force at equilibrium.</a:t>
            </a:r>
            <a:endParaRPr lang="en-IN" dirty="0"/>
          </a:p>
        </p:txBody>
      </p:sp>
      <p:sp>
        <p:nvSpPr>
          <p:cNvPr id="4" name="Slide Number Placeholder 3"/>
          <p:cNvSpPr>
            <a:spLocks noGrp="1"/>
          </p:cNvSpPr>
          <p:nvPr>
            <p:ph type="sldNum" sz="quarter" idx="10"/>
          </p:nvPr>
        </p:nvSpPr>
        <p:spPr/>
        <p:txBody>
          <a:bodyPr/>
          <a:lstStyle/>
          <a:p>
            <a:fld id="{A2FA77D5-245B-4412-9C8C-8802413621FF}" type="slidenum">
              <a:rPr lang="en-IN" smtClean="0"/>
              <a:t>5</a:t>
            </a:fld>
            <a:endParaRPr lang="en-IN" dirty="0"/>
          </a:p>
        </p:txBody>
      </p:sp>
    </p:spTree>
    <p:extLst>
      <p:ext uri="{BB962C8B-B14F-4D97-AF65-F5344CB8AC3E}">
        <p14:creationId xmlns:p14="http://schemas.microsoft.com/office/powerpoint/2010/main" val="46303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2FA77D5-245B-4412-9C8C-8802413621FF}" type="slidenum">
              <a:rPr lang="en-IN" smtClean="0"/>
              <a:t>6</a:t>
            </a:fld>
            <a:endParaRPr lang="en-IN" dirty="0"/>
          </a:p>
        </p:txBody>
      </p:sp>
    </p:spTree>
    <p:extLst>
      <p:ext uri="{BB962C8B-B14F-4D97-AF65-F5344CB8AC3E}">
        <p14:creationId xmlns:p14="http://schemas.microsoft.com/office/powerpoint/2010/main" val="950349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smtClean="0">
                <a:solidFill>
                  <a:schemeClr val="tx1"/>
                </a:solidFill>
                <a:effectLst/>
                <a:latin typeface="+mn-lt"/>
                <a:ea typeface="+mn-ea"/>
                <a:cs typeface="+mn-cs"/>
              </a:rPr>
              <a:t> "Vectors, Tensors, and the Basic Equations of Fluid Mechanics" by Rutherford </a:t>
            </a:r>
            <a:r>
              <a:rPr lang="en-IN" sz="1200" b="0" i="0" kern="1200" dirty="0" err="1" smtClean="0">
                <a:solidFill>
                  <a:schemeClr val="tx1"/>
                </a:solidFill>
                <a:effectLst/>
                <a:latin typeface="+mn-lt"/>
                <a:ea typeface="+mn-ea"/>
                <a:cs typeface="+mn-cs"/>
              </a:rPr>
              <a:t>Aris</a:t>
            </a:r>
            <a:r>
              <a:rPr lang="en-IN" sz="1200" b="0" i="0" kern="1200" dirty="0" smtClean="0">
                <a:solidFill>
                  <a:schemeClr val="tx1"/>
                </a:solidFill>
                <a:effectLst/>
                <a:latin typeface="+mn-lt"/>
                <a:ea typeface="+mn-ea"/>
                <a:cs typeface="+mn-cs"/>
              </a:rPr>
              <a:t>.</a:t>
            </a:r>
            <a:endParaRPr lang="en-IN" dirty="0"/>
          </a:p>
        </p:txBody>
      </p:sp>
      <p:sp>
        <p:nvSpPr>
          <p:cNvPr id="4" name="Slide Number Placeholder 3"/>
          <p:cNvSpPr>
            <a:spLocks noGrp="1"/>
          </p:cNvSpPr>
          <p:nvPr>
            <p:ph type="sldNum" sz="quarter" idx="10"/>
          </p:nvPr>
        </p:nvSpPr>
        <p:spPr/>
        <p:txBody>
          <a:bodyPr/>
          <a:lstStyle/>
          <a:p>
            <a:fld id="{A2FA77D5-245B-4412-9C8C-8802413621FF}" type="slidenum">
              <a:rPr lang="en-IN" smtClean="0"/>
              <a:t>8</a:t>
            </a:fld>
            <a:endParaRPr lang="en-IN" dirty="0"/>
          </a:p>
        </p:txBody>
      </p:sp>
    </p:spTree>
    <p:extLst>
      <p:ext uri="{BB962C8B-B14F-4D97-AF65-F5344CB8AC3E}">
        <p14:creationId xmlns:p14="http://schemas.microsoft.com/office/powerpoint/2010/main" val="3444542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A pleasing resolution of earlier contradictory</a:t>
            </a:r>
            <a:r>
              <a:rPr lang="en-IN" baseline="0" dirty="0" smtClean="0"/>
              <a:t> </a:t>
            </a:r>
            <a:r>
              <a:rPr lang="en-IN" dirty="0" smtClean="0"/>
              <a:t>findings is presented in Physical Review Letters by Shah</a:t>
            </a:r>
            <a:r>
              <a:rPr lang="en-IN" baseline="0" dirty="0" smtClean="0"/>
              <a:t> </a:t>
            </a:r>
            <a:r>
              <a:rPr lang="en-IN" dirty="0" smtClean="0"/>
              <a:t>Khan, George </a:t>
            </a:r>
            <a:r>
              <a:rPr lang="en-IN" dirty="0" err="1" smtClean="0"/>
              <a:t>Matei</a:t>
            </a:r>
            <a:r>
              <a:rPr lang="en-IN" dirty="0" smtClean="0"/>
              <a:t>, and Peter Hoffmann of Wayne</a:t>
            </a:r>
            <a:r>
              <a:rPr lang="en-IN" baseline="0" dirty="0" smtClean="0"/>
              <a:t> </a:t>
            </a:r>
            <a:r>
              <a:rPr lang="en-IN" dirty="0" smtClean="0"/>
              <a:t>State University in the US, writing with </a:t>
            </a:r>
            <a:r>
              <a:rPr lang="en-IN" dirty="0" err="1" smtClean="0"/>
              <a:t>Shivprasad</a:t>
            </a:r>
            <a:r>
              <a:rPr lang="en-IN" dirty="0" smtClean="0"/>
              <a:t> </a:t>
            </a:r>
            <a:r>
              <a:rPr lang="en-IN" dirty="0" err="1" smtClean="0"/>
              <a:t>Patil</a:t>
            </a:r>
            <a:r>
              <a:rPr lang="en-IN" baseline="0" dirty="0" smtClean="0"/>
              <a:t> </a:t>
            </a:r>
            <a:r>
              <a:rPr lang="en-IN" dirty="0" smtClean="0"/>
              <a:t>of the Indian Institute of Science Education and Research,</a:t>
            </a:r>
            <a:r>
              <a:rPr lang="en-IN" baseline="0" dirty="0" smtClean="0"/>
              <a:t> </a:t>
            </a:r>
            <a:r>
              <a:rPr lang="en-IN" dirty="0" smtClean="0"/>
              <a:t>Pune, India. In an experimental tour de force,</a:t>
            </a:r>
            <a:r>
              <a:rPr lang="en-IN" baseline="0" dirty="0" smtClean="0"/>
              <a:t> </a:t>
            </a:r>
            <a:r>
              <a:rPr lang="en-IN" dirty="0" smtClean="0"/>
              <a:t>they use atomic force microscopy (AFM) to make precise</a:t>
            </a:r>
            <a:r>
              <a:rPr lang="en-IN" baseline="0" dirty="0" smtClean="0"/>
              <a:t> </a:t>
            </a:r>
            <a:r>
              <a:rPr lang="en-IN" dirty="0" smtClean="0"/>
              <a:t>measurements of phase during sinusoidal oscillations</a:t>
            </a:r>
            <a:r>
              <a:rPr lang="en-IN" baseline="0" dirty="0" smtClean="0"/>
              <a:t> </a:t>
            </a:r>
            <a:r>
              <a:rPr lang="en-IN" dirty="0" smtClean="0"/>
              <a:t>of the film thickness with an amplitude that is less than the diameter of a water molecule, giving them access</a:t>
            </a:r>
            <a:r>
              <a:rPr lang="en-IN" baseline="0" dirty="0" smtClean="0"/>
              <a:t> </a:t>
            </a:r>
            <a:r>
              <a:rPr lang="en-IN" dirty="0" smtClean="0"/>
              <a:t>to the important linear-response region, which was</a:t>
            </a:r>
            <a:r>
              <a:rPr lang="en-IN" baseline="0" dirty="0" smtClean="0"/>
              <a:t> </a:t>
            </a:r>
            <a:r>
              <a:rPr lang="en-IN" dirty="0" smtClean="0"/>
              <a:t>inaccessible to most prior measurements. Their main result</a:t>
            </a:r>
            <a:r>
              <a:rPr lang="en-IN" baseline="0" dirty="0" smtClean="0"/>
              <a:t> </a:t>
            </a:r>
            <a:r>
              <a:rPr lang="en-IN" dirty="0" smtClean="0"/>
              <a:t>is that, provided that the confined film is formed at</a:t>
            </a:r>
            <a:r>
              <a:rPr lang="en-IN" baseline="0" dirty="0" smtClean="0"/>
              <a:t> </a:t>
            </a:r>
            <a:r>
              <a:rPr lang="en-IN" dirty="0" smtClean="0"/>
              <a:t>a rate that exceeds some critical value, water confined</a:t>
            </a:r>
            <a:r>
              <a:rPr lang="en-IN" baseline="0" dirty="0" smtClean="0"/>
              <a:t> </a:t>
            </a:r>
            <a:r>
              <a:rPr lang="en-IN" dirty="0" smtClean="0"/>
              <a:t>between the oscillating AFM tips and a single crystal</a:t>
            </a:r>
            <a:r>
              <a:rPr lang="en-IN" baseline="0" dirty="0" smtClean="0"/>
              <a:t> </a:t>
            </a:r>
            <a:r>
              <a:rPr lang="en-IN" dirty="0" smtClean="0"/>
              <a:t>(mica) shows progressively more sluggish mechanical</a:t>
            </a:r>
            <a:r>
              <a:rPr lang="en-IN" baseline="0" dirty="0" smtClean="0"/>
              <a:t> </a:t>
            </a:r>
            <a:r>
              <a:rPr lang="en-IN" dirty="0" smtClean="0"/>
              <a:t>relaxation as the film thickness decreases below 3–4 diameters</a:t>
            </a:r>
            <a:r>
              <a:rPr lang="en-IN" baseline="0" dirty="0" smtClean="0"/>
              <a:t> </a:t>
            </a:r>
            <a:r>
              <a:rPr lang="en-IN" dirty="0" smtClean="0"/>
              <a:t>of the water molecule.</a:t>
            </a:r>
            <a:r>
              <a:rPr lang="en-IN" baseline="0" dirty="0" smtClean="0"/>
              <a:t> (Viscous losses pass through maximum then subsequently decrease.)</a:t>
            </a:r>
            <a:endParaRPr lang="en-US" dirty="0" smtClean="0"/>
          </a:p>
          <a:p>
            <a:r>
              <a:rPr lang="en-IN" dirty="0" smtClean="0"/>
              <a:t>In a similar spirit, also noteworthy in its resolution of</a:t>
            </a:r>
            <a:r>
              <a:rPr lang="en-IN" baseline="0" dirty="0" smtClean="0"/>
              <a:t> </a:t>
            </a:r>
            <a:r>
              <a:rPr lang="en-IN" dirty="0" smtClean="0"/>
              <a:t>earlier contradictory findings regarding confined fluids,</a:t>
            </a:r>
            <a:r>
              <a:rPr lang="en-IN" baseline="0" dirty="0" smtClean="0"/>
              <a:t> </a:t>
            </a:r>
            <a:r>
              <a:rPr lang="en-IN" dirty="0" smtClean="0"/>
              <a:t>is a study in Physical Review Letters[12] in which Lionel</a:t>
            </a:r>
            <a:r>
              <a:rPr lang="en-IN" baseline="0" dirty="0" smtClean="0"/>
              <a:t> </a:t>
            </a:r>
            <a:r>
              <a:rPr lang="en-IN" dirty="0" smtClean="0"/>
              <a:t>Bureau of the CNRS-</a:t>
            </a:r>
            <a:r>
              <a:rPr lang="en-IN" dirty="0" err="1" smtClean="0"/>
              <a:t>Université</a:t>
            </a:r>
            <a:r>
              <a:rPr lang="en-IN" dirty="0" smtClean="0"/>
              <a:t> Paris 6, France, studied</a:t>
            </a:r>
            <a:r>
              <a:rPr lang="en-IN" baseline="0" dirty="0" smtClean="0"/>
              <a:t> </a:t>
            </a:r>
            <a:r>
              <a:rPr lang="en-IN" dirty="0" smtClean="0"/>
              <a:t>an entirely different fluid, in this case a nonpolar fluid</a:t>
            </a:r>
            <a:r>
              <a:rPr lang="en-IN" baseline="0" dirty="0" smtClean="0"/>
              <a:t> </a:t>
            </a:r>
            <a:r>
              <a:rPr lang="en-IN" dirty="0" smtClean="0"/>
              <a:t>of compact shape, and reported a progressive dynamic</a:t>
            </a:r>
            <a:r>
              <a:rPr lang="en-IN" baseline="0" dirty="0" smtClean="0"/>
              <a:t> </a:t>
            </a:r>
            <a:r>
              <a:rPr lang="en-IN" dirty="0" smtClean="0"/>
              <a:t>slowdown upon increasing confinement between parallel</a:t>
            </a:r>
            <a:r>
              <a:rPr lang="en-IN" baseline="0" dirty="0" smtClean="0"/>
              <a:t> </a:t>
            </a:r>
            <a:r>
              <a:rPr lang="en-IN" dirty="0" smtClean="0"/>
              <a:t>single crystals (mica).</a:t>
            </a:r>
            <a:endParaRPr lang="en-IN" dirty="0"/>
          </a:p>
        </p:txBody>
      </p:sp>
      <p:sp>
        <p:nvSpPr>
          <p:cNvPr id="4" name="Slide Number Placeholder 3"/>
          <p:cNvSpPr>
            <a:spLocks noGrp="1"/>
          </p:cNvSpPr>
          <p:nvPr>
            <p:ph type="sldNum" sz="quarter" idx="10"/>
          </p:nvPr>
        </p:nvSpPr>
        <p:spPr/>
        <p:txBody>
          <a:bodyPr/>
          <a:lstStyle/>
          <a:p>
            <a:fld id="{A2FA77D5-245B-4412-9C8C-8802413621FF}" type="slidenum">
              <a:rPr lang="en-IN" smtClean="0"/>
              <a:t>9</a:t>
            </a:fld>
            <a:endParaRPr lang="en-IN" dirty="0"/>
          </a:p>
        </p:txBody>
      </p:sp>
    </p:spTree>
    <p:extLst>
      <p:ext uri="{BB962C8B-B14F-4D97-AF65-F5344CB8AC3E}">
        <p14:creationId xmlns:p14="http://schemas.microsoft.com/office/powerpoint/2010/main" val="4168149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11/9/2012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11/9/2012</a:t>
            </a:fld>
            <a:endParaRPr lang="en-US" dirty="0"/>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D8BD707-D9CF-40AE-B4C6-C98DA3205C09}" type="datetimeFigureOut">
              <a:rPr lang="en-US" smtClean="0"/>
              <a:pPr/>
              <a:t>11/9/2012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8BD707-D9CF-40AE-B4C6-C98DA3205C09}" type="datetimeFigureOut">
              <a:rPr lang="en-US" smtClean="0"/>
              <a:pPr/>
              <a:t>11/9/2012</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1066800"/>
            <a:ext cx="3048000" cy="1892717"/>
          </a:xfrm>
        </p:spPr>
        <p:txBody>
          <a:bodyPr>
            <a:noAutofit/>
          </a:bodyPr>
          <a:lstStyle/>
          <a:p>
            <a:r>
              <a:rPr lang="en-US" sz="6000" dirty="0" smtClean="0"/>
              <a:t>Confined Fluids</a:t>
            </a:r>
            <a:endParaRPr lang="en-IN" sz="6000" dirty="0"/>
          </a:p>
        </p:txBody>
      </p:sp>
      <p:sp>
        <p:nvSpPr>
          <p:cNvPr id="3" name="Subtitle 2"/>
          <p:cNvSpPr>
            <a:spLocks noGrp="1"/>
          </p:cNvSpPr>
          <p:nvPr>
            <p:ph type="body" sz="half" idx="2"/>
          </p:nvPr>
        </p:nvSpPr>
        <p:spPr>
          <a:xfrm>
            <a:off x="5556734" y="2998765"/>
            <a:ext cx="2444266" cy="1573235"/>
          </a:xfrm>
        </p:spPr>
        <p:txBody>
          <a:bodyPr>
            <a:normAutofit/>
          </a:bodyPr>
          <a:lstStyle/>
          <a:p>
            <a:r>
              <a:rPr lang="en-US" sz="2800" dirty="0" smtClean="0"/>
              <a:t>Presented By-</a:t>
            </a:r>
          </a:p>
          <a:p>
            <a:r>
              <a:rPr lang="en-US" sz="2800" dirty="0" smtClean="0"/>
              <a:t>Jivesh Dixit</a:t>
            </a:r>
          </a:p>
          <a:p>
            <a:r>
              <a:rPr lang="en-US" sz="2800" dirty="0" smtClean="0"/>
              <a:t>Sr. No. 08469</a:t>
            </a:r>
            <a:endParaRPr lang="en-IN" sz="2800"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20235" r="20235"/>
          <a:stretch>
            <a:fillRect/>
          </a:stretch>
        </p:blipFill>
        <p:spPr/>
      </p:pic>
    </p:spTree>
    <p:extLst>
      <p:ext uri="{BB962C8B-B14F-4D97-AF65-F5344CB8AC3E}">
        <p14:creationId xmlns:p14="http://schemas.microsoft.com/office/powerpoint/2010/main" val="3606311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Physical Behavior</a:t>
            </a:r>
            <a:endParaRPr lang="en-IN" sz="3200" dirty="0"/>
          </a:p>
        </p:txBody>
      </p:sp>
      <p:sp>
        <p:nvSpPr>
          <p:cNvPr id="3" name="Content Placeholder 2"/>
          <p:cNvSpPr>
            <a:spLocks noGrp="1"/>
          </p:cNvSpPr>
          <p:nvPr>
            <p:ph idx="1"/>
          </p:nvPr>
        </p:nvSpPr>
        <p:spPr/>
        <p:txBody>
          <a:bodyPr>
            <a:normAutofit/>
          </a:bodyPr>
          <a:lstStyle/>
          <a:p>
            <a:r>
              <a:rPr lang="en-IN" sz="2400" dirty="0" smtClean="0"/>
              <a:t>Confined </a:t>
            </a:r>
            <a:r>
              <a:rPr lang="en-IN" sz="2400" dirty="0"/>
              <a:t>fluids are </a:t>
            </a:r>
            <a:r>
              <a:rPr lang="en-IN" sz="2400" dirty="0" smtClean="0"/>
              <a:t>neither like </a:t>
            </a:r>
            <a:r>
              <a:rPr lang="en-IN" sz="2400" dirty="0"/>
              <a:t>bulk fluids nor like bulk crystalline solids. </a:t>
            </a:r>
            <a:r>
              <a:rPr lang="en-IN" sz="2400" dirty="0" smtClean="0"/>
              <a:t>They appear </a:t>
            </a:r>
            <a:r>
              <a:rPr lang="en-IN" sz="2400" dirty="0"/>
              <a:t>to be an intermediate kind of matter whose </a:t>
            </a:r>
            <a:r>
              <a:rPr lang="en-IN" sz="2400" dirty="0" smtClean="0"/>
              <a:t>finite size </a:t>
            </a:r>
            <a:r>
              <a:rPr lang="en-IN" sz="2400" dirty="0"/>
              <a:t>and surface-fluid interactions impart unique </a:t>
            </a:r>
            <a:r>
              <a:rPr lang="en-IN" sz="2400" dirty="0" smtClean="0"/>
              <a:t>structural, thermodynamic</a:t>
            </a:r>
            <a:r>
              <a:rPr lang="en-IN" sz="2400" dirty="0"/>
              <a:t>, and dynamic properties</a:t>
            </a:r>
            <a:r>
              <a:rPr lang="en-IN" sz="2400" dirty="0" smtClean="0"/>
              <a:t>.</a:t>
            </a:r>
          </a:p>
          <a:p>
            <a:r>
              <a:rPr lang="en-IN" sz="2400" dirty="0"/>
              <a:t>T</a:t>
            </a:r>
            <a:r>
              <a:rPr lang="en-IN" sz="2400" dirty="0" smtClean="0"/>
              <a:t>heir </a:t>
            </a:r>
            <a:r>
              <a:rPr lang="en-IN" sz="2400" dirty="0"/>
              <a:t>inherently heterogeneous character and </a:t>
            </a:r>
            <a:r>
              <a:rPr lang="en-IN" sz="2400" dirty="0" smtClean="0"/>
              <a:t>sluggish relaxation </a:t>
            </a:r>
            <a:r>
              <a:rPr lang="en-IN" sz="2400" dirty="0"/>
              <a:t>times are reminiscent of </a:t>
            </a:r>
            <a:r>
              <a:rPr lang="en-IN" sz="2400" dirty="0" smtClean="0"/>
              <a:t>super-cooled fluids.</a:t>
            </a:r>
            <a:endParaRPr lang="en-IN" sz="2400" dirty="0"/>
          </a:p>
        </p:txBody>
      </p:sp>
    </p:spTree>
    <p:extLst>
      <p:ext uri="{BB962C8B-B14F-4D97-AF65-F5344CB8AC3E}">
        <p14:creationId xmlns:p14="http://schemas.microsoft.com/office/powerpoint/2010/main" val="907340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0"/>
            <a:ext cx="7470648" cy="1143000"/>
          </a:xfrm>
        </p:spPr>
        <p:txBody>
          <a:bodyPr>
            <a:normAutofit fontScale="90000"/>
          </a:bodyPr>
          <a:lstStyle/>
          <a:p>
            <a:r>
              <a:rPr lang="en-US" dirty="0" smtClean="0"/>
              <a:t>Hydrodynamic properties of </a:t>
            </a:r>
            <a:r>
              <a:rPr lang="en-US" dirty="0"/>
              <a:t>C</a:t>
            </a:r>
            <a:r>
              <a:rPr lang="en-US" dirty="0" smtClean="0"/>
              <a:t>onfined </a:t>
            </a:r>
            <a:r>
              <a:rPr lang="en-US" dirty="0"/>
              <a:t>F</a:t>
            </a:r>
            <a:r>
              <a:rPr lang="en-US" dirty="0" smtClean="0"/>
              <a:t>luids</a:t>
            </a:r>
            <a:endParaRPr lang="en-IN" dirty="0"/>
          </a:p>
        </p:txBody>
      </p:sp>
    </p:spTree>
    <p:extLst>
      <p:ext uri="{BB962C8B-B14F-4D97-AF65-F5344CB8AC3E}">
        <p14:creationId xmlns:p14="http://schemas.microsoft.com/office/powerpoint/2010/main" val="2005476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Boundary Conditions</a:t>
            </a:r>
            <a:endParaRPr lang="en-IN" sz="3200" dirty="0"/>
          </a:p>
        </p:txBody>
      </p:sp>
      <mc:AlternateContent xmlns:mc="http://schemas.openxmlformats.org/markup-compatibility/2006">
        <mc:Choice xmlns:a14="http://schemas.microsoft.com/office/drawing/2010/main" Requires="a14">
          <p:sp>
            <p:nvSpPr>
              <p:cNvPr id="5" name="Content Placeholder 4"/>
              <p:cNvSpPr>
                <a:spLocks noGrp="1"/>
              </p:cNvSpPr>
              <p:nvPr>
                <p:ph idx="1"/>
              </p:nvPr>
            </p:nvSpPr>
            <p:spPr/>
            <p:txBody>
              <a:bodyPr>
                <a:normAutofit lnSpcReduction="10000"/>
              </a:bodyPr>
              <a:lstStyle/>
              <a:p>
                <a:r>
                  <a:rPr lang="en-US" sz="2400" dirty="0" smtClean="0"/>
                  <a:t>Any ‘microscopic’ BC reduces on a macroscopic scale to the no-slip BC.</a:t>
                </a:r>
              </a:p>
              <a:p>
                <a:r>
                  <a:rPr lang="en-US" sz="2400" dirty="0" smtClean="0"/>
                  <a:t>Simplest generalization of the no-slip BC that allows for a velocity slip at the fluid-wall interface:</a:t>
                </a:r>
              </a:p>
              <a:p>
                <a:pPr marL="36576" indent="0">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sSub>
                            <m:sSubPr>
                              <m:ctrlPr>
                                <a:rPr lang="en-US" sz="2400" i="1" smtClean="0">
                                  <a:latin typeface="Cambria Math"/>
                                </a:rPr>
                              </m:ctrlPr>
                            </m:sSubPr>
                            <m:e>
                              <m:r>
                                <a:rPr lang="en-US" sz="2400" i="1" smtClean="0">
                                  <a:latin typeface="Cambria Math"/>
                                  <a:ea typeface="Cambria Math"/>
                                </a:rPr>
                                <m:t>𝜕</m:t>
                              </m:r>
                              <m:r>
                                <a:rPr lang="en-US" sz="2400" b="0" i="1" smtClean="0">
                                  <a:latin typeface="Cambria Math"/>
                                  <a:ea typeface="Cambria Math"/>
                                </a:rPr>
                                <m:t>𝑣</m:t>
                              </m:r>
                            </m:e>
                            <m:sub>
                              <m:r>
                                <a:rPr lang="en-US" sz="2400" i="1" smtClean="0">
                                  <a:latin typeface="Cambria Math"/>
                                  <a:ea typeface="Cambria Math"/>
                                </a:rPr>
                                <m:t>𝛼</m:t>
                              </m:r>
                            </m:sub>
                          </m:sSub>
                          <m:r>
                            <a:rPr lang="en-US" sz="2400" b="0" i="1" smtClean="0">
                              <a:latin typeface="Cambria Math"/>
                            </a:rPr>
                            <m:t>(</m:t>
                          </m:r>
                          <m:r>
                            <a:rPr lang="en-US" sz="2400" b="0" i="1" smtClean="0">
                              <a:latin typeface="Cambria Math"/>
                            </a:rPr>
                            <m:t>𝑟</m:t>
                          </m:r>
                          <m:r>
                            <a:rPr lang="en-US" sz="2400" b="0" i="1" smtClean="0">
                              <a:latin typeface="Cambria Math"/>
                            </a:rPr>
                            <m:t>,</m:t>
                          </m:r>
                          <m:r>
                            <a:rPr lang="en-US" sz="2400" b="0" i="1" smtClean="0">
                              <a:latin typeface="Cambria Math"/>
                            </a:rPr>
                            <m:t>𝑡</m:t>
                          </m:r>
                          <m:r>
                            <a:rPr lang="en-US" sz="2400" b="0" i="1" smtClean="0">
                              <a:latin typeface="Cambria Math"/>
                            </a:rPr>
                            <m:t>)</m:t>
                          </m:r>
                        </m:num>
                        <m:den>
                          <m:r>
                            <a:rPr lang="en-US" sz="2400" i="1" smtClean="0">
                              <a:latin typeface="Cambria Math"/>
                              <a:ea typeface="Cambria Math"/>
                            </a:rPr>
                            <m:t>𝜕</m:t>
                          </m:r>
                          <m:r>
                            <a:rPr lang="en-US" sz="2400" b="0" i="1" smtClean="0">
                              <a:latin typeface="Cambria Math"/>
                              <a:ea typeface="Cambria Math"/>
                            </a:rPr>
                            <m:t>𝑧</m:t>
                          </m:r>
                        </m:den>
                      </m:f>
                      <m:r>
                        <a:rPr lang="en-US" sz="2400" b="0" i="1" smtClean="0">
                          <a:latin typeface="Cambria Math"/>
                        </a:rPr>
                        <m:t>= </m:t>
                      </m:r>
                      <m:f>
                        <m:fPr>
                          <m:ctrlPr>
                            <a:rPr lang="en-US" sz="2400" b="0" i="1" smtClean="0">
                              <a:latin typeface="Cambria Math"/>
                            </a:rPr>
                          </m:ctrlPr>
                        </m:fPr>
                        <m:num>
                          <m:r>
                            <a:rPr lang="en-US" sz="2400" b="0" i="1" smtClean="0">
                              <a:latin typeface="Cambria Math"/>
                            </a:rPr>
                            <m:t>1</m:t>
                          </m:r>
                        </m:num>
                        <m:den>
                          <m:sSub>
                            <m:sSubPr>
                              <m:ctrlPr>
                                <a:rPr lang="en-US" sz="2400" b="0" i="1" smtClean="0">
                                  <a:latin typeface="Cambria Math"/>
                                </a:rPr>
                              </m:ctrlPr>
                            </m:sSubPr>
                            <m:e>
                              <m:r>
                                <a:rPr lang="en-US" sz="2400" b="0" i="1" smtClean="0">
                                  <a:latin typeface="Cambria Math"/>
                                  <a:ea typeface="Cambria Math"/>
                                </a:rPr>
                                <m:t>𝛿</m:t>
                              </m:r>
                            </m:e>
                            <m:sub>
                              <m:r>
                                <a:rPr lang="en-US" sz="2400" b="0" i="1" smtClean="0">
                                  <a:latin typeface="Cambria Math"/>
                                </a:rPr>
                                <m:t>𝑤𝑎𝑙𝑙</m:t>
                              </m:r>
                            </m:sub>
                          </m:sSub>
                        </m:den>
                      </m:f>
                      <m:sSub>
                        <m:sSubPr>
                          <m:ctrlPr>
                            <a:rPr lang="en-US" sz="2400" b="0" i="1" smtClean="0">
                              <a:latin typeface="Cambria Math"/>
                            </a:rPr>
                          </m:ctrlPr>
                        </m:sSubPr>
                        <m:e>
                          <m:r>
                            <a:rPr lang="en-US" sz="2400" b="0" i="1" smtClean="0">
                              <a:latin typeface="Cambria Math"/>
                            </a:rPr>
                            <m:t>𝑣</m:t>
                          </m:r>
                        </m:e>
                        <m:sub>
                          <m:r>
                            <a:rPr lang="en-US" sz="2400" b="0" i="1" smtClean="0">
                              <a:latin typeface="Cambria Math"/>
                              <a:ea typeface="Cambria Math"/>
                            </a:rPr>
                            <m:t>𝛼</m:t>
                          </m:r>
                        </m:sub>
                      </m:sSub>
                      <m:r>
                        <a:rPr lang="en-US" sz="2400" b="0" i="1" smtClean="0">
                          <a:latin typeface="Cambria Math"/>
                        </a:rPr>
                        <m:t>(</m:t>
                      </m:r>
                      <m:r>
                        <a:rPr lang="en-US" sz="2400" b="0" i="1" smtClean="0">
                          <a:latin typeface="Cambria Math"/>
                        </a:rPr>
                        <m:t>𝑟</m:t>
                      </m:r>
                      <m:r>
                        <a:rPr lang="en-US" sz="2400" b="0" i="1" smtClean="0">
                          <a:latin typeface="Cambria Math"/>
                        </a:rPr>
                        <m:t>,</m:t>
                      </m:r>
                      <m:r>
                        <a:rPr lang="en-US" sz="2400" b="0" i="1" smtClean="0">
                          <a:latin typeface="Cambria Math"/>
                        </a:rPr>
                        <m:t>𝑡</m:t>
                      </m:r>
                      <m:r>
                        <a:rPr lang="en-US" sz="2400" b="0" i="1" smtClean="0">
                          <a:latin typeface="Cambria Math"/>
                        </a:rPr>
                        <m:t>)</m:t>
                      </m:r>
                      <m:sSub>
                        <m:sSubPr>
                          <m:ctrlPr>
                            <a:rPr lang="en-US" sz="2400" b="0" i="1" smtClean="0">
                              <a:latin typeface="Cambria Math"/>
                            </a:rPr>
                          </m:ctrlPr>
                        </m:sSubPr>
                        <m:e>
                          <m:r>
                            <a:rPr lang="en-US" sz="2400" b="0" i="1" smtClean="0">
                              <a:latin typeface="Cambria Math"/>
                            </a:rPr>
                            <m:t>|</m:t>
                          </m:r>
                        </m:e>
                        <m:sub>
                          <m:r>
                            <a:rPr lang="en-US" sz="2400" b="0" i="1" smtClean="0">
                              <a:latin typeface="Cambria Math"/>
                            </a:rPr>
                            <m:t>𝑧</m:t>
                          </m:r>
                          <m:r>
                            <a:rPr lang="en-US" sz="2400" b="0" i="1" smtClean="0">
                              <a:latin typeface="Cambria Math"/>
                            </a:rPr>
                            <m:t>=</m:t>
                          </m:r>
                          <m:sSub>
                            <m:sSubPr>
                              <m:ctrlPr>
                                <a:rPr lang="en-US" sz="2400" b="0" i="1" smtClean="0">
                                  <a:latin typeface="Cambria Math"/>
                                </a:rPr>
                              </m:ctrlPr>
                            </m:sSubPr>
                            <m:e>
                              <m:r>
                                <a:rPr lang="en-US" sz="2400" b="0" i="1" smtClean="0">
                                  <a:latin typeface="Cambria Math"/>
                                </a:rPr>
                                <m:t>𝑧</m:t>
                              </m:r>
                            </m:e>
                            <m:sub>
                              <m:r>
                                <a:rPr lang="en-US" sz="2400" b="0" i="1" smtClean="0">
                                  <a:latin typeface="Cambria Math"/>
                                </a:rPr>
                                <m:t>𝑤𝑎𝑙𝑙</m:t>
                              </m:r>
                            </m:sub>
                          </m:sSub>
                        </m:sub>
                      </m:sSub>
                      <m:r>
                        <a:rPr lang="en-US" sz="2400" b="0" i="1" smtClean="0">
                          <a:latin typeface="Cambria Math"/>
                        </a:rPr>
                        <m:t> </m:t>
                      </m:r>
                      <m:r>
                        <a:rPr lang="en-US" sz="2400" b="0" i="1" smtClean="0">
                          <a:latin typeface="Cambria Math"/>
                        </a:rPr>
                        <m:t>   </m:t>
                      </m:r>
                      <m:r>
                        <a:rPr lang="en-US" sz="2400" b="0" i="1" smtClean="0">
                          <a:latin typeface="Cambria Math"/>
                        </a:rPr>
                        <m:t>(</m:t>
                      </m:r>
                      <m:r>
                        <a:rPr lang="en-US" sz="2400" b="0" i="1" smtClean="0">
                          <a:latin typeface="Cambria Math"/>
                          <a:ea typeface="Cambria Math"/>
                        </a:rPr>
                        <m:t>𝛼</m:t>
                      </m:r>
                      <m:r>
                        <a:rPr lang="en-US" sz="2400" b="0" i="1" smtClean="0">
                          <a:latin typeface="Cambria Math"/>
                          <a:ea typeface="Cambria Math"/>
                        </a:rPr>
                        <m:t>=</m:t>
                      </m:r>
                      <m:r>
                        <a:rPr lang="en-US" sz="2400" b="0" i="1" smtClean="0">
                          <a:latin typeface="Cambria Math"/>
                          <a:ea typeface="Cambria Math"/>
                        </a:rPr>
                        <m:t>𝑥</m:t>
                      </m:r>
                      <m:r>
                        <a:rPr lang="en-US" sz="2400" b="0" i="1" smtClean="0">
                          <a:latin typeface="Cambria Math"/>
                          <a:ea typeface="Cambria Math"/>
                        </a:rPr>
                        <m:t>,</m:t>
                      </m:r>
                      <m:r>
                        <a:rPr lang="en-US" sz="2400" b="0" i="1" smtClean="0">
                          <a:latin typeface="Cambria Math"/>
                          <a:ea typeface="Cambria Math"/>
                        </a:rPr>
                        <m:t>𝑦</m:t>
                      </m:r>
                      <m:r>
                        <a:rPr lang="en-US" sz="2400" b="0" i="1" smtClean="0">
                          <a:latin typeface="Cambria Math"/>
                        </a:rPr>
                        <m:t>)</m:t>
                      </m:r>
                    </m:oMath>
                  </m:oMathPara>
                </a14:m>
                <a:endParaRPr lang="en-US" sz="2400" dirty="0" smtClean="0"/>
              </a:p>
              <a:p>
                <a:pPr marL="36576" indent="0">
                  <a:buNone/>
                </a:pPr>
                <a:r>
                  <a:rPr lang="en-US" sz="2400" dirty="0" smtClean="0"/>
                  <a:t>Where;</a:t>
                </a:r>
              </a:p>
              <a:p>
                <a:pPr marL="36576" indent="0">
                  <a:buNone/>
                </a:pPr>
                <a:r>
                  <a:rPr lang="en-US" sz="2400" dirty="0"/>
                  <a:t> </a:t>
                </a:r>
                <a:r>
                  <a:rPr lang="en-US" sz="2400" dirty="0" smtClean="0"/>
                  <a:t>          </a:t>
                </a:r>
                <a14:m>
                  <m:oMath xmlns:m="http://schemas.openxmlformats.org/officeDocument/2006/math">
                    <m:r>
                      <a:rPr lang="en-US" sz="2400" i="1">
                        <a:latin typeface="Cambria Math"/>
                        <a:ea typeface="Cambria Math"/>
                      </a:rPr>
                      <m:t>𝑣</m:t>
                    </m:r>
                  </m:oMath>
                </a14:m>
                <a:r>
                  <a:rPr lang="en-US" sz="2400" dirty="0" smtClean="0"/>
                  <a:t>(r, t)= velocity field,</a:t>
                </a:r>
              </a:p>
              <a:p>
                <a:pPr marL="36576" indent="0">
                  <a:buNone/>
                </a:pPr>
                <a:r>
                  <a:rPr lang="en-US" sz="2400" dirty="0"/>
                  <a:t> </a:t>
                </a:r>
                <a:r>
                  <a:rPr lang="en-US" sz="2400" dirty="0" smtClean="0"/>
                  <a:t>          </a:t>
                </a:r>
                <a14:m>
                  <m:oMath xmlns:m="http://schemas.openxmlformats.org/officeDocument/2006/math">
                    <m:sSub>
                      <m:sSubPr>
                        <m:ctrlPr>
                          <a:rPr lang="en-US" sz="2400" i="1" smtClean="0">
                            <a:latin typeface="Cambria Math"/>
                            <a:ea typeface="Cambria Math"/>
                          </a:rPr>
                        </m:ctrlPr>
                      </m:sSubPr>
                      <m:e>
                        <m:r>
                          <a:rPr lang="en-US" sz="2400" i="1" smtClean="0">
                            <a:latin typeface="Cambria Math"/>
                            <a:ea typeface="Cambria Math"/>
                          </a:rPr>
                          <m:t>𝛿</m:t>
                        </m:r>
                      </m:e>
                      <m:sub>
                        <m:r>
                          <a:rPr lang="en-US" sz="2400" b="0" i="1" smtClean="0">
                            <a:latin typeface="Cambria Math"/>
                            <a:ea typeface="Cambria Math"/>
                          </a:rPr>
                          <m:t>𝑤𝑎𝑙𝑙</m:t>
                        </m:r>
                      </m:sub>
                    </m:sSub>
                  </m:oMath>
                </a14:m>
                <a:r>
                  <a:rPr lang="en-IN" sz="2400" dirty="0" smtClean="0"/>
                  <a:t>= slipping length,</a:t>
                </a:r>
              </a:p>
              <a:p>
                <a:pPr marL="36576" indent="0">
                  <a:buNone/>
                </a:pPr>
                <a:r>
                  <a:rPr lang="en-US" sz="2400" dirty="0"/>
                  <a:t> </a:t>
                </a:r>
                <a:r>
                  <a:rPr lang="en-US" sz="2400" dirty="0" smtClean="0"/>
                  <a:t>          </a:t>
                </a:r>
                <a14:m>
                  <m:oMath xmlns:m="http://schemas.openxmlformats.org/officeDocument/2006/math">
                    <m:sSub>
                      <m:sSubPr>
                        <m:ctrlPr>
                          <a:rPr lang="en-US" sz="2400" i="1" smtClean="0">
                            <a:latin typeface="Cambria Math"/>
                            <a:ea typeface="Cambria Math"/>
                          </a:rPr>
                        </m:ctrlPr>
                      </m:sSubPr>
                      <m:e>
                        <m:r>
                          <a:rPr lang="en-US" sz="2400" b="0" i="1" smtClean="0">
                            <a:latin typeface="Cambria Math"/>
                            <a:ea typeface="Cambria Math"/>
                          </a:rPr>
                          <m:t>𝑧</m:t>
                        </m:r>
                      </m:e>
                      <m:sub>
                        <m:r>
                          <a:rPr lang="en-US" sz="2400" b="0" i="1" smtClean="0">
                            <a:latin typeface="Cambria Math"/>
                            <a:ea typeface="Cambria Math"/>
                          </a:rPr>
                          <m:t>𝑤𝑎𝑙𝑙</m:t>
                        </m:r>
                      </m:sub>
                    </m:sSub>
                  </m:oMath>
                </a14:m>
                <a:r>
                  <a:rPr lang="en-IN" sz="2400" dirty="0" smtClean="0"/>
                  <a:t>= location of hydrodynamic boundary</a:t>
                </a:r>
              </a:p>
              <a:p>
                <a:pPr marL="36576" indent="0">
                  <a:buNone/>
                </a:pPr>
                <a:r>
                  <a:rPr lang="en-US" sz="2400" dirty="0"/>
                  <a:t> </a:t>
                </a:r>
                <a:r>
                  <a:rPr lang="en-US" sz="2400" dirty="0" smtClean="0"/>
                  <a:t>            </a:t>
                </a:r>
                <a:endParaRPr lang="en-IN" sz="2400" dirty="0"/>
              </a:p>
            </p:txBody>
          </p:sp>
        </mc:Choice>
        <mc:Fallback>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2"/>
                <a:stretch>
                  <a:fillRect l="-735" t="-1752"/>
                </a:stretch>
              </a:blipFill>
            </p:spPr>
            <p:txBody>
              <a:bodyPr/>
              <a:lstStyle/>
              <a:p>
                <a:r>
                  <a:rPr lang="en-IN">
                    <a:noFill/>
                  </a:rPr>
                  <a:t> </a:t>
                </a:r>
              </a:p>
            </p:txBody>
          </p:sp>
        </mc:Fallback>
      </mc:AlternateContent>
    </p:spTree>
    <p:extLst>
      <p:ext uri="{BB962C8B-B14F-4D97-AF65-F5344CB8AC3E}">
        <p14:creationId xmlns:p14="http://schemas.microsoft.com/office/powerpoint/2010/main" val="908772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467600" cy="1143000"/>
          </a:xfrm>
        </p:spPr>
        <p:txBody>
          <a:bodyPr>
            <a:normAutofit/>
          </a:bodyPr>
          <a:lstStyle/>
          <a:p>
            <a:r>
              <a:rPr lang="en-US" sz="3200" dirty="0" smtClean="0"/>
              <a:t>Transport Properties</a:t>
            </a:r>
            <a:endParaRPr lang="en-IN"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685800"/>
                <a:ext cx="8610600" cy="5943600"/>
              </a:xfrm>
            </p:spPr>
            <p:txBody>
              <a:bodyPr>
                <a:normAutofit/>
              </a:bodyPr>
              <a:lstStyle/>
              <a:p>
                <a:r>
                  <a:rPr lang="en-IN" sz="2400" dirty="0" smtClean="0"/>
                  <a:t>The GK(</a:t>
                </a:r>
                <a:r>
                  <a:rPr lang="en-IN" sz="2400" dirty="0"/>
                  <a:t>Green–Kubo</a:t>
                </a:r>
                <a:r>
                  <a:rPr lang="en-IN" sz="2400" dirty="0" smtClean="0"/>
                  <a:t>) relation for diffusion connects </a:t>
                </a:r>
                <a14:m>
                  <m:oMath xmlns:m="http://schemas.openxmlformats.org/officeDocument/2006/math">
                    <m:sSub>
                      <m:sSubPr>
                        <m:ctrlPr>
                          <a:rPr lang="en-IN" sz="2400" i="1" dirty="0" smtClean="0">
                            <a:latin typeface="Cambria Math"/>
                          </a:rPr>
                        </m:ctrlPr>
                      </m:sSubPr>
                      <m:e>
                        <m:r>
                          <a:rPr lang="en-US" sz="2400" b="0" i="1" dirty="0" smtClean="0">
                            <a:latin typeface="Cambria Math"/>
                          </a:rPr>
                          <m:t>𝐷</m:t>
                        </m:r>
                      </m:e>
                      <m:sub>
                        <m:r>
                          <a:rPr lang="en-IN" sz="2400" i="1" dirty="0" smtClean="0">
                            <a:latin typeface="Cambria Math"/>
                            <a:ea typeface="Cambria Math"/>
                          </a:rPr>
                          <m:t>∥</m:t>
                        </m:r>
                      </m:sub>
                    </m:sSub>
                  </m:oMath>
                </a14:m>
                <a:r>
                  <a:rPr lang="en-IN" sz="2400" dirty="0"/>
                  <a:t> to the velocity autocorrelation </a:t>
                </a:r>
                <a:r>
                  <a:rPr lang="en-IN" sz="2400" dirty="0" smtClean="0"/>
                  <a:t>function (ACF),</a:t>
                </a:r>
              </a:p>
              <a:p>
                <a:pPr marL="36576"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𝐷</m:t>
                      </m:r>
                      <m:r>
                        <a:rPr lang="en-US" sz="2400" b="0" i="1" smtClean="0">
                          <a:latin typeface="Cambria Math"/>
                        </a:rPr>
                        <m:t>=</m:t>
                      </m:r>
                      <m:nary>
                        <m:naryPr>
                          <m:ctrlPr>
                            <a:rPr lang="en-US" sz="2400" b="0" i="1" smtClean="0">
                              <a:latin typeface="Cambria Math"/>
                            </a:rPr>
                          </m:ctrlPr>
                        </m:naryPr>
                        <m:sub>
                          <m:r>
                            <m:rPr>
                              <m:brk m:alnAt="23"/>
                            </m:rPr>
                            <a:rPr lang="en-US" sz="2400" b="0" i="1" smtClean="0">
                              <a:latin typeface="Cambria Math"/>
                            </a:rPr>
                            <m:t>0</m:t>
                          </m:r>
                        </m:sub>
                        <m:sup>
                          <m:r>
                            <a:rPr lang="en-US" sz="2400" b="0" i="1" smtClean="0">
                              <a:latin typeface="Cambria Math"/>
                            </a:rPr>
                            <m:t>+</m:t>
                          </m:r>
                          <m:r>
                            <a:rPr lang="en-US" sz="2400" i="1">
                              <a:latin typeface="Cambria Math"/>
                              <a:ea typeface="Cambria Math"/>
                            </a:rPr>
                            <m:t>∞</m:t>
                          </m:r>
                        </m:sup>
                        <m:e>
                          <m:r>
                            <a:rPr lang="en-US" sz="2400" b="0" i="1" smtClean="0">
                              <a:latin typeface="Cambria Math"/>
                            </a:rPr>
                            <m:t>𝑑𝑡</m:t>
                          </m:r>
                          <m:r>
                            <a:rPr lang="en-US" sz="2400" b="0" i="1" smtClean="0">
                              <a:latin typeface="Cambria Math"/>
                            </a:rPr>
                            <m:t>&lt;</m:t>
                          </m:r>
                          <m:sSub>
                            <m:sSubPr>
                              <m:ctrlPr>
                                <a:rPr lang="en-US" sz="2400" b="0" i="1" smtClean="0">
                                  <a:latin typeface="Cambria Math"/>
                                </a:rPr>
                              </m:ctrlPr>
                            </m:sSubPr>
                            <m:e>
                              <m:r>
                                <a:rPr lang="en-US" sz="2400" b="0" i="1" smtClean="0">
                                  <a:latin typeface="Cambria Math"/>
                                </a:rPr>
                                <m:t>𝑣</m:t>
                              </m:r>
                            </m:e>
                            <m:sub>
                              <m:r>
                                <a:rPr lang="en-US" sz="2400" b="0" i="1" smtClean="0">
                                  <a:latin typeface="Cambria Math"/>
                                </a:rPr>
                                <m:t>𝑥</m:t>
                              </m:r>
                            </m:sub>
                          </m:sSub>
                          <m:r>
                            <a:rPr lang="en-US" sz="2400" b="0" i="1" smtClean="0">
                              <a:latin typeface="Cambria Math"/>
                            </a:rPr>
                            <m:t>(</m:t>
                          </m:r>
                          <m:r>
                            <a:rPr lang="en-US" sz="2400" b="0" i="1" smtClean="0">
                              <a:latin typeface="Cambria Math"/>
                            </a:rPr>
                            <m:t>𝑡</m:t>
                          </m:r>
                          <m:r>
                            <a:rPr lang="en-US" sz="2400" b="0" i="1" smtClean="0">
                              <a:latin typeface="Cambria Math"/>
                            </a:rPr>
                            <m:t>)</m:t>
                          </m:r>
                          <m:sSub>
                            <m:sSubPr>
                              <m:ctrlPr>
                                <a:rPr lang="en-US" sz="2400" b="0" i="1" smtClean="0">
                                  <a:latin typeface="Cambria Math"/>
                                </a:rPr>
                              </m:ctrlPr>
                            </m:sSubPr>
                            <m:e>
                              <m:r>
                                <a:rPr lang="en-US" sz="2400" b="0" i="1" smtClean="0">
                                  <a:latin typeface="Cambria Math"/>
                                </a:rPr>
                                <m:t>𝑣</m:t>
                              </m:r>
                            </m:e>
                            <m:sub>
                              <m:r>
                                <a:rPr lang="en-US" sz="2400" b="0" i="1" smtClean="0">
                                  <a:latin typeface="Cambria Math"/>
                                </a:rPr>
                                <m:t>𝑥</m:t>
                              </m:r>
                            </m:sub>
                          </m:sSub>
                          <m:r>
                            <a:rPr lang="en-US" sz="2400" b="0" i="1" smtClean="0">
                              <a:latin typeface="Cambria Math"/>
                            </a:rPr>
                            <m:t>(0)&gt;</m:t>
                          </m:r>
                        </m:e>
                      </m:nary>
                    </m:oMath>
                  </m:oMathPara>
                </a14:m>
                <a:endParaRPr lang="en-IN" sz="2400" dirty="0" smtClean="0"/>
              </a:p>
              <a:p>
                <a:pPr marL="36576" indent="0">
                  <a:buNone/>
                </a:pPr>
                <a14:m>
                  <m:oMathPara xmlns:m="http://schemas.openxmlformats.org/officeDocument/2006/math">
                    <m:oMathParaPr>
                      <m:jc m:val="centerGroup"/>
                    </m:oMathParaPr>
                    <m:oMath xmlns:m="http://schemas.openxmlformats.org/officeDocument/2006/math">
                      <m:r>
                        <a:rPr lang="en-US" sz="2400" i="1">
                          <a:latin typeface="Cambria Math"/>
                        </a:rPr>
                        <m:t>&lt;</m:t>
                      </m:r>
                      <m:sSub>
                        <m:sSubPr>
                          <m:ctrlPr>
                            <a:rPr lang="en-US" sz="2400" i="1">
                              <a:latin typeface="Cambria Math"/>
                            </a:rPr>
                          </m:ctrlPr>
                        </m:sSubPr>
                        <m:e>
                          <m:r>
                            <a:rPr lang="en-US" sz="2400" i="1">
                              <a:latin typeface="Cambria Math"/>
                            </a:rPr>
                            <m:t>𝑣</m:t>
                          </m:r>
                        </m:e>
                        <m:sub>
                          <m:r>
                            <a:rPr lang="en-US" sz="2400" i="1">
                              <a:latin typeface="Cambria Math"/>
                            </a:rPr>
                            <m:t>𝑥</m:t>
                          </m:r>
                        </m:sub>
                      </m:sSub>
                      <m:d>
                        <m:dPr>
                          <m:ctrlPr>
                            <a:rPr lang="en-US" sz="2400" i="1">
                              <a:latin typeface="Cambria Math"/>
                            </a:rPr>
                          </m:ctrlPr>
                        </m:dPr>
                        <m:e>
                          <m:r>
                            <a:rPr lang="en-US" sz="2400" i="1">
                              <a:latin typeface="Cambria Math"/>
                            </a:rPr>
                            <m:t>𝑡</m:t>
                          </m:r>
                        </m:e>
                      </m:d>
                      <m:sSub>
                        <m:sSubPr>
                          <m:ctrlPr>
                            <a:rPr lang="en-US" sz="2400" i="1">
                              <a:latin typeface="Cambria Math"/>
                            </a:rPr>
                          </m:ctrlPr>
                        </m:sSubPr>
                        <m:e>
                          <m:r>
                            <a:rPr lang="en-US" sz="2400" i="1">
                              <a:latin typeface="Cambria Math"/>
                            </a:rPr>
                            <m:t>𝑣</m:t>
                          </m:r>
                        </m:e>
                        <m:sub>
                          <m:r>
                            <a:rPr lang="en-US" sz="2400" i="1">
                              <a:latin typeface="Cambria Math"/>
                            </a:rPr>
                            <m:t>𝑥</m:t>
                          </m:r>
                        </m:sub>
                      </m:sSub>
                      <m:d>
                        <m:dPr>
                          <m:ctrlPr>
                            <a:rPr lang="en-US" sz="2400" i="1">
                              <a:latin typeface="Cambria Math"/>
                            </a:rPr>
                          </m:ctrlPr>
                        </m:dPr>
                        <m:e>
                          <m:r>
                            <a:rPr lang="en-US" sz="2400" i="1">
                              <a:latin typeface="Cambria Math"/>
                            </a:rPr>
                            <m:t>0</m:t>
                          </m:r>
                        </m:e>
                      </m:d>
                      <m:r>
                        <a:rPr lang="en-US" sz="2400" b="0" i="1" smtClean="0">
                          <a:latin typeface="Cambria Math"/>
                        </a:rPr>
                        <m:t>&gt;</m:t>
                      </m:r>
                      <m:r>
                        <a:rPr lang="en-US" sz="2400" b="0" i="1" smtClean="0">
                          <a:latin typeface="Cambria Math"/>
                          <a:ea typeface="Cambria Math"/>
                        </a:rPr>
                        <m:t>∼</m:t>
                      </m:r>
                      <m:sSup>
                        <m:sSupPr>
                          <m:ctrlPr>
                            <a:rPr lang="en-US" sz="2400" b="0" i="1" smtClean="0">
                              <a:latin typeface="Cambria Math"/>
                              <a:ea typeface="Cambria Math"/>
                            </a:rPr>
                          </m:ctrlPr>
                        </m:sSupPr>
                        <m:e>
                          <m:r>
                            <a:rPr lang="en-US" sz="2400" b="0" i="1" smtClean="0">
                              <a:latin typeface="Cambria Math"/>
                              <a:ea typeface="Cambria Math"/>
                            </a:rPr>
                            <m:t>𝑡</m:t>
                          </m:r>
                        </m:e>
                        <m:sup>
                          <m:r>
                            <a:rPr lang="en-US" sz="2400" b="0" i="1" smtClean="0">
                              <a:latin typeface="Cambria Math"/>
                              <a:ea typeface="Cambria Math"/>
                            </a:rPr>
                            <m:t>−1</m:t>
                          </m:r>
                        </m:sup>
                      </m:sSup>
                      <m:r>
                        <m:rPr>
                          <m:sty m:val="p"/>
                        </m:rPr>
                        <a:rPr lang="en-US" sz="2400" b="0" i="0" smtClean="0">
                          <a:latin typeface="Cambria Math"/>
                          <a:ea typeface="Cambria Math"/>
                        </a:rPr>
                        <m:t>exp</m:t>
                      </m:r>
                      <m:r>
                        <a:rPr lang="en-US" sz="2400" b="0" i="1" smtClean="0">
                          <a:latin typeface="Cambria Math"/>
                          <a:ea typeface="Cambria Math"/>
                        </a:rPr>
                        <m:t>⁡(−</m:t>
                      </m:r>
                      <m:r>
                        <m:rPr>
                          <m:sty m:val="p"/>
                        </m:rPr>
                        <a:rPr lang="el-GR" sz="2400" b="0" i="1" smtClean="0">
                          <a:latin typeface="Cambria Math"/>
                          <a:ea typeface="Cambria Math"/>
                        </a:rPr>
                        <m:t>υ</m:t>
                      </m:r>
                      <m:sSup>
                        <m:sSupPr>
                          <m:ctrlPr>
                            <a:rPr lang="el-GR" sz="2400" b="0" i="1" smtClean="0">
                              <a:latin typeface="Cambria Math"/>
                              <a:ea typeface="Cambria Math"/>
                            </a:rPr>
                          </m:ctrlPr>
                        </m:sSupPr>
                        <m:e>
                          <m:r>
                            <a:rPr lang="en-US" sz="2400" b="0" i="1" smtClean="0">
                              <a:latin typeface="Cambria Math"/>
                              <a:ea typeface="Cambria Math"/>
                            </a:rPr>
                            <m:t>(</m:t>
                          </m:r>
                          <m:f>
                            <m:fPr>
                              <m:ctrlPr>
                                <a:rPr lang="en-US" sz="2400" b="0" i="1" smtClean="0">
                                  <a:latin typeface="Cambria Math"/>
                                  <a:ea typeface="Cambria Math"/>
                                </a:rPr>
                              </m:ctrlPr>
                            </m:fPr>
                            <m:num>
                              <m:r>
                                <a:rPr lang="en-US" sz="2400" b="0" i="1" smtClean="0">
                                  <a:latin typeface="Cambria Math"/>
                                  <a:ea typeface="Cambria Math"/>
                                </a:rPr>
                                <m:t>𝜋</m:t>
                              </m:r>
                            </m:num>
                            <m:den>
                              <m:r>
                                <a:rPr lang="en-US" sz="2400" b="0" i="1" smtClean="0">
                                  <a:latin typeface="Cambria Math"/>
                                  <a:ea typeface="Cambria Math"/>
                                </a:rPr>
                                <m:t>h</m:t>
                              </m:r>
                            </m:den>
                          </m:f>
                          <m:r>
                            <a:rPr lang="en-US" sz="2400" b="0" i="1" smtClean="0">
                              <a:latin typeface="Cambria Math"/>
                              <a:ea typeface="Cambria Math"/>
                            </a:rPr>
                            <m:t>)</m:t>
                          </m:r>
                        </m:e>
                        <m:sup>
                          <m:r>
                            <a:rPr lang="en-US" sz="2400" b="0" i="1" smtClean="0">
                              <a:latin typeface="Cambria Math"/>
                              <a:ea typeface="Cambria Math"/>
                            </a:rPr>
                            <m:t>2</m:t>
                          </m:r>
                        </m:sup>
                      </m:sSup>
                      <m:r>
                        <a:rPr lang="en-US" sz="2400" b="0" i="1" smtClean="0">
                          <a:latin typeface="Cambria Math"/>
                          <a:ea typeface="Cambria Math"/>
                        </a:rPr>
                        <m:t>𝑡</m:t>
                      </m:r>
                      <m:r>
                        <a:rPr lang="en-US" sz="2400" b="0" i="1" smtClean="0">
                          <a:latin typeface="Cambria Math"/>
                          <a:ea typeface="Cambria Math"/>
                        </a:rPr>
                        <m:t>)</m:t>
                      </m:r>
                    </m:oMath>
                  </m:oMathPara>
                </a14:m>
                <a:endParaRPr lang="en-IN" sz="2400" dirty="0" smtClean="0"/>
              </a:p>
              <a:p>
                <a:pPr marL="36576" indent="0">
                  <a:buNone/>
                </a:pPr>
                <a:r>
                  <a:rPr lang="en-US" sz="2400" dirty="0"/>
                  <a:t> </a:t>
                </a:r>
                <a:r>
                  <a:rPr lang="en-US" sz="2400" dirty="0" smtClean="0"/>
                  <a:t>   </a:t>
                </a:r>
                <a14:m>
                  <m:oMath xmlns:m="http://schemas.openxmlformats.org/officeDocument/2006/math">
                    <m:d>
                      <m:dPr>
                        <m:ctrlPr>
                          <a:rPr lang="en-US" sz="2400" b="0" i="1" smtClean="0">
                            <a:latin typeface="Cambria Math"/>
                          </a:rPr>
                        </m:ctrlPr>
                      </m:dPr>
                      <m:e>
                        <m:f>
                          <m:fPr>
                            <m:ctrlPr>
                              <a:rPr lang="en-US" sz="2400" b="0" i="1" smtClean="0">
                                <a:latin typeface="Cambria Math"/>
                              </a:rPr>
                            </m:ctrlPr>
                          </m:fPr>
                          <m:num>
                            <m:sSub>
                              <m:sSubPr>
                                <m:ctrlPr>
                                  <a:rPr lang="en-US" sz="2400" b="0" i="1" smtClean="0">
                                    <a:latin typeface="Cambria Math"/>
                                  </a:rPr>
                                </m:ctrlPr>
                              </m:sSubPr>
                              <m:e>
                                <m:r>
                                  <a:rPr lang="en-US" sz="2400" b="0" i="1" smtClean="0">
                                    <a:latin typeface="Cambria Math"/>
                                  </a:rPr>
                                  <m:t>𝐷</m:t>
                                </m:r>
                              </m:e>
                              <m:sub>
                                <m:r>
                                  <a:rPr lang="en-US" sz="2400" b="0" i="1" smtClean="0">
                                    <a:latin typeface="Cambria Math"/>
                                    <a:ea typeface="Cambria Math"/>
                                  </a:rPr>
                                  <m:t>∥</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𝐷</m:t>
                                </m:r>
                              </m:e>
                              <m:sub>
                                <m:r>
                                  <a:rPr lang="en-US" sz="2400" b="0" i="1" smtClean="0">
                                    <a:latin typeface="Cambria Math"/>
                                  </a:rPr>
                                  <m:t>𝑏𝑢𝑙𝑘</m:t>
                                </m:r>
                              </m:sub>
                            </m:sSub>
                          </m:num>
                          <m:den>
                            <m:sSub>
                              <m:sSubPr>
                                <m:ctrlPr>
                                  <a:rPr lang="en-US" sz="2400" b="0" i="1" smtClean="0">
                                    <a:latin typeface="Cambria Math"/>
                                  </a:rPr>
                                </m:ctrlPr>
                              </m:sSubPr>
                              <m:e>
                                <m:r>
                                  <a:rPr lang="en-US" sz="2400" b="0" i="1" smtClean="0">
                                    <a:latin typeface="Cambria Math"/>
                                  </a:rPr>
                                  <m:t>𝐷</m:t>
                                </m:r>
                              </m:e>
                              <m:sub>
                                <m:r>
                                  <a:rPr lang="en-US" sz="2400" b="0" i="1" smtClean="0">
                                    <a:latin typeface="Cambria Math"/>
                                  </a:rPr>
                                  <m:t>𝑏𝑢𝑙𝑘</m:t>
                                </m:r>
                              </m:sub>
                            </m:sSub>
                          </m:den>
                        </m:f>
                      </m:e>
                    </m:d>
                    <m:r>
                      <a:rPr lang="en-US" sz="2400" b="0" i="1" smtClean="0">
                        <a:latin typeface="Cambria Math"/>
                      </a:rPr>
                      <m:t>=−</m:t>
                    </m:r>
                    <m:d>
                      <m:dPr>
                        <m:ctrlPr>
                          <a:rPr lang="en-US" sz="2400" b="0" i="1" smtClean="0">
                            <a:latin typeface="Cambria Math"/>
                          </a:rPr>
                        </m:ctrlPr>
                      </m:dPr>
                      <m:e>
                        <m:f>
                          <m:fPr>
                            <m:ctrlPr>
                              <a:rPr lang="en-US" sz="2400" b="0" i="1" smtClean="0">
                                <a:latin typeface="Cambria Math"/>
                              </a:rPr>
                            </m:ctrlPr>
                          </m:fPr>
                          <m:num>
                            <m:r>
                              <a:rPr lang="en-US" sz="2400" b="0" i="1" smtClean="0">
                                <a:latin typeface="Cambria Math"/>
                              </a:rPr>
                              <m:t>𝐴𝑙𝑜𝑔</m:t>
                            </m:r>
                            <m:d>
                              <m:dPr>
                                <m:ctrlPr>
                                  <a:rPr lang="en-US" sz="2400" b="0" i="1" smtClean="0">
                                    <a:latin typeface="Cambria Math"/>
                                  </a:rPr>
                                </m:ctrlPr>
                              </m:dPr>
                              <m:e>
                                <m:f>
                                  <m:fPr>
                                    <m:ctrlPr>
                                      <a:rPr lang="en-US" sz="2400" b="0" i="1" smtClean="0">
                                        <a:latin typeface="Cambria Math"/>
                                      </a:rPr>
                                    </m:ctrlPr>
                                  </m:fPr>
                                  <m:num>
                                    <m:r>
                                      <a:rPr lang="en-US" sz="2400" b="0" i="1" smtClean="0">
                                        <a:latin typeface="Cambria Math"/>
                                      </a:rPr>
                                      <m:t>h</m:t>
                                    </m:r>
                                  </m:num>
                                  <m:den>
                                    <m:r>
                                      <a:rPr lang="en-US" sz="2400" b="0" i="1" smtClean="0">
                                        <a:latin typeface="Cambria Math"/>
                                        <a:ea typeface="Cambria Math"/>
                                      </a:rPr>
                                      <m:t>𝜎</m:t>
                                    </m:r>
                                  </m:den>
                                </m:f>
                              </m:e>
                            </m:d>
                            <m:r>
                              <a:rPr lang="en-US" sz="2400" b="0" i="1" smtClean="0">
                                <a:latin typeface="Cambria Math"/>
                              </a:rPr>
                              <m:t>+</m:t>
                            </m:r>
                            <m:r>
                              <a:rPr lang="en-US" sz="2400" b="0" i="1" smtClean="0">
                                <a:latin typeface="Cambria Math"/>
                              </a:rPr>
                              <m:t>𝐵</m:t>
                            </m:r>
                          </m:num>
                          <m:den>
                            <m:f>
                              <m:fPr>
                                <m:ctrlPr>
                                  <a:rPr lang="en-US" sz="2400" b="0" i="1" smtClean="0">
                                    <a:latin typeface="Cambria Math"/>
                                  </a:rPr>
                                </m:ctrlPr>
                              </m:fPr>
                              <m:num>
                                <m:r>
                                  <a:rPr lang="en-US" sz="2400" b="0" i="1" smtClean="0">
                                    <a:latin typeface="Cambria Math"/>
                                  </a:rPr>
                                  <m:t>h</m:t>
                                </m:r>
                              </m:num>
                              <m:den>
                                <m:r>
                                  <a:rPr lang="en-US" sz="2400" b="0" i="1" smtClean="0">
                                    <a:latin typeface="Cambria Math"/>
                                    <a:ea typeface="Cambria Math"/>
                                  </a:rPr>
                                  <m:t>𝜎</m:t>
                                </m:r>
                              </m:den>
                            </m:f>
                          </m:den>
                        </m:f>
                      </m:e>
                    </m:d>
                    <m:r>
                      <a:rPr lang="en-US" sz="2400" b="0" i="0" smtClean="0">
                        <a:latin typeface="Cambria Math"/>
                      </a:rPr>
                      <m:t>+</m:t>
                    </m:r>
                    <m:r>
                      <a:rPr lang="en-US" sz="2400" b="0" i="1" smtClean="0">
                        <a:latin typeface="Cambria Math"/>
                        <a:ea typeface="Cambria Math"/>
                      </a:rPr>
                      <m:t>𝒪</m:t>
                    </m:r>
                    <m:r>
                      <a:rPr lang="en-US" sz="2400" b="0" i="1" smtClean="0">
                        <a:latin typeface="Cambria Math"/>
                        <a:ea typeface="Cambria Math"/>
                      </a:rPr>
                      <m:t>(</m:t>
                    </m:r>
                    <m:f>
                      <m:fPr>
                        <m:ctrlPr>
                          <a:rPr lang="en-US" sz="2400" b="0" i="1" smtClean="0">
                            <a:latin typeface="Cambria Math"/>
                            <a:ea typeface="Cambria Math"/>
                          </a:rPr>
                        </m:ctrlPr>
                      </m:fPr>
                      <m:num>
                        <m:r>
                          <a:rPr lang="en-US" sz="2400" b="0" i="1" smtClean="0">
                            <a:latin typeface="Cambria Math"/>
                            <a:ea typeface="Cambria Math"/>
                          </a:rPr>
                          <m:t>1</m:t>
                        </m:r>
                      </m:num>
                      <m:den>
                        <m:sSup>
                          <m:sSupPr>
                            <m:ctrlPr>
                              <a:rPr lang="en-US" sz="2400" b="0" i="1" smtClean="0">
                                <a:latin typeface="Cambria Math"/>
                                <a:ea typeface="Cambria Math"/>
                              </a:rPr>
                            </m:ctrlPr>
                          </m:sSupPr>
                          <m:e>
                            <m:r>
                              <a:rPr lang="en-US" sz="2400" b="0" i="1" smtClean="0">
                                <a:latin typeface="Cambria Math"/>
                                <a:ea typeface="Cambria Math"/>
                              </a:rPr>
                              <m:t>h</m:t>
                            </m:r>
                          </m:e>
                          <m:sup>
                            <m:r>
                              <a:rPr lang="en-US" sz="2400" b="0" i="1" smtClean="0">
                                <a:latin typeface="Cambria Math"/>
                                <a:ea typeface="Cambria Math"/>
                              </a:rPr>
                              <m:t>2</m:t>
                            </m:r>
                          </m:sup>
                        </m:sSup>
                      </m:den>
                    </m:f>
                    <m:r>
                      <a:rPr lang="en-US" sz="2400" b="0" i="1" smtClean="0">
                        <a:latin typeface="Cambria Math"/>
                        <a:ea typeface="Cambria Math"/>
                      </a:rPr>
                      <m:t>)</m:t>
                    </m:r>
                  </m:oMath>
                </a14:m>
                <a:endParaRPr lang="en-IN" sz="2400" dirty="0" smtClean="0"/>
              </a:p>
              <a:p>
                <a:pPr marL="36576" indent="0">
                  <a:buNone/>
                </a:pPr>
                <a:r>
                  <a:rPr lang="en-US" sz="2400" dirty="0" smtClean="0"/>
                  <a:t>Where, </a:t>
                </a:r>
                <a14:m>
                  <m:oMath xmlns:m="http://schemas.openxmlformats.org/officeDocument/2006/math">
                    <m:sSub>
                      <m:sSubPr>
                        <m:ctrlPr>
                          <a:rPr lang="en-IN" sz="2400" i="1" dirty="0">
                            <a:latin typeface="Cambria Math"/>
                          </a:rPr>
                        </m:ctrlPr>
                      </m:sSubPr>
                      <m:e>
                        <m:r>
                          <a:rPr lang="en-US" sz="2400" i="1" dirty="0">
                            <a:latin typeface="Cambria Math"/>
                          </a:rPr>
                          <m:t>𝐷</m:t>
                        </m:r>
                      </m:e>
                      <m:sub>
                        <m:r>
                          <a:rPr lang="en-IN" sz="2400" i="1" dirty="0">
                            <a:latin typeface="Cambria Math"/>
                            <a:ea typeface="Cambria Math"/>
                          </a:rPr>
                          <m:t>∥</m:t>
                        </m:r>
                      </m:sub>
                    </m:sSub>
                  </m:oMath>
                </a14:m>
                <a:r>
                  <a:rPr lang="en-IN" sz="2400" dirty="0" smtClean="0"/>
                  <a:t>= diffusion constant(parallel to wall),</a:t>
                </a:r>
              </a:p>
              <a:p>
                <a:pPr marL="36576" indent="0">
                  <a:buNone/>
                </a:pPr>
                <a:r>
                  <a:rPr lang="en-US" sz="2400" dirty="0" smtClean="0"/>
                  <a:t>        </a:t>
                </a:r>
                <a14:m>
                  <m:oMath xmlns:m="http://schemas.openxmlformats.org/officeDocument/2006/math">
                    <m:sSub>
                      <m:sSubPr>
                        <m:ctrlPr>
                          <a:rPr lang="en-IN" sz="2400" i="1" dirty="0" smtClean="0">
                            <a:latin typeface="Cambria Math"/>
                          </a:rPr>
                        </m:ctrlPr>
                      </m:sSubPr>
                      <m:e>
                        <m:r>
                          <a:rPr lang="en-US" sz="2400" i="1" dirty="0">
                            <a:latin typeface="Cambria Math"/>
                          </a:rPr>
                          <m:t>𝐷</m:t>
                        </m:r>
                      </m:e>
                      <m:sub>
                        <m:r>
                          <a:rPr lang="en-US" sz="2400" b="0" i="1" dirty="0" smtClean="0">
                            <a:latin typeface="Cambria Math"/>
                          </a:rPr>
                          <m:t>𝑏𝑢𝑙𝑘</m:t>
                        </m:r>
                      </m:sub>
                    </m:sSub>
                  </m:oMath>
                </a14:m>
                <a:r>
                  <a:rPr lang="en-IN" sz="2400" dirty="0" smtClean="0"/>
                  <a:t>= bulk diffusion constant,</a:t>
                </a:r>
              </a:p>
              <a:p>
                <a:pPr marL="36576" indent="0">
                  <a:buNone/>
                </a:pPr>
                <a:r>
                  <a:rPr lang="en-US" sz="2400" dirty="0"/>
                  <a:t> </a:t>
                </a:r>
                <a:r>
                  <a:rPr lang="en-US" sz="2400" dirty="0" smtClean="0"/>
                  <a:t>             h= film thickness,</a:t>
                </a:r>
              </a:p>
              <a:p>
                <a:pPr marL="36576" indent="0">
                  <a:buNone/>
                </a:pPr>
                <a:r>
                  <a:rPr lang="en-US" sz="2400" dirty="0"/>
                  <a:t> </a:t>
                </a:r>
                <a:r>
                  <a:rPr lang="en-US" sz="2400" dirty="0" smtClean="0"/>
                  <a:t>            </a:t>
                </a:r>
                <a14:m>
                  <m:oMath xmlns:m="http://schemas.openxmlformats.org/officeDocument/2006/math">
                    <m:r>
                      <a:rPr lang="en-US" sz="2400" i="1">
                        <a:latin typeface="Cambria Math"/>
                        <a:ea typeface="Cambria Math"/>
                      </a:rPr>
                      <m:t>𝜎</m:t>
                    </m:r>
                    <m:r>
                      <a:rPr lang="en-US" sz="2400" b="0" i="1" smtClean="0">
                        <a:latin typeface="Cambria Math"/>
                        <a:ea typeface="Cambria Math"/>
                      </a:rPr>
                      <m:t> </m:t>
                    </m:r>
                  </m:oMath>
                </a14:m>
                <a:r>
                  <a:rPr lang="en-IN" sz="2400" dirty="0" smtClean="0"/>
                  <a:t>= particle diameter,</a:t>
                </a:r>
              </a:p>
              <a:p>
                <a:pPr marL="36576" indent="0">
                  <a:buNone/>
                </a:pPr>
                <a:r>
                  <a:rPr lang="en-US" sz="2400" dirty="0"/>
                  <a:t> </a:t>
                </a:r>
                <a:r>
                  <a:rPr lang="en-US" sz="2400" dirty="0" smtClean="0"/>
                  <a:t>         A,B= two (positive) numerical constants </a:t>
                </a:r>
                <a:endParaRPr lang="en-IN"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685800"/>
                <a:ext cx="8610600" cy="5943600"/>
              </a:xfrm>
              <a:blipFill rotWithShape="1">
                <a:blip r:embed="rId2"/>
                <a:stretch>
                  <a:fillRect l="-708" t="-821"/>
                </a:stretch>
              </a:blipFill>
            </p:spPr>
            <p:txBody>
              <a:bodyPr/>
              <a:lstStyle/>
              <a:p>
                <a:r>
                  <a:rPr lang="en-IN">
                    <a:noFill/>
                  </a:rPr>
                  <a:t> </a:t>
                </a:r>
              </a:p>
            </p:txBody>
          </p:sp>
        </mc:Fallback>
      </mc:AlternateContent>
    </p:spTree>
    <p:extLst>
      <p:ext uri="{BB962C8B-B14F-4D97-AF65-F5344CB8AC3E}">
        <p14:creationId xmlns:p14="http://schemas.microsoft.com/office/powerpoint/2010/main" val="626858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 &amp; Comments</a:t>
            </a:r>
            <a:endParaRPr lang="en-IN"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813" y="1600200"/>
            <a:ext cx="4362373" cy="4525963"/>
          </a:xfrm>
        </p:spPr>
      </p:pic>
    </p:spTree>
    <p:extLst>
      <p:ext uri="{BB962C8B-B14F-4D97-AF65-F5344CB8AC3E}">
        <p14:creationId xmlns:p14="http://schemas.microsoft.com/office/powerpoint/2010/main" val="1889556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listening me </a:t>
            </a:r>
            <a:r>
              <a:rPr lang="en-US" dirty="0" smtClean="0">
                <a:sym typeface="Wingdings" pitchFamily="2" charset="2"/>
              </a:rPr>
              <a:t></a:t>
            </a:r>
            <a:endParaRPr lang="en-IN"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3048000"/>
            <a:ext cx="3558265" cy="2365200"/>
          </a:xfrm>
        </p:spPr>
      </p:pic>
    </p:spTree>
    <p:extLst>
      <p:ext uri="{BB962C8B-B14F-4D97-AF65-F5344CB8AC3E}">
        <p14:creationId xmlns:p14="http://schemas.microsoft.com/office/powerpoint/2010/main" val="523745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7467600" cy="1143000"/>
          </a:xfrm>
        </p:spPr>
        <p:txBody>
          <a:bodyPr>
            <a:normAutofit/>
          </a:bodyPr>
          <a:lstStyle/>
          <a:p>
            <a:r>
              <a:rPr lang="en-IN" sz="3200" dirty="0"/>
              <a:t>What are </a:t>
            </a:r>
            <a:r>
              <a:rPr lang="en-IN" sz="3200" dirty="0" smtClean="0"/>
              <a:t>Confined </a:t>
            </a:r>
            <a:r>
              <a:rPr lang="en-IN" sz="3200" dirty="0"/>
              <a:t>F</a:t>
            </a:r>
            <a:r>
              <a:rPr lang="en-IN" sz="3200" dirty="0" smtClean="0"/>
              <a:t>luids</a:t>
            </a:r>
            <a:r>
              <a:rPr lang="en-IN" sz="3200" dirty="0"/>
              <a:t>?</a:t>
            </a:r>
          </a:p>
        </p:txBody>
      </p:sp>
      <p:sp>
        <p:nvSpPr>
          <p:cNvPr id="5" name="Content Placeholder 4"/>
          <p:cNvSpPr>
            <a:spLocks noGrp="1"/>
          </p:cNvSpPr>
          <p:nvPr>
            <p:ph idx="1"/>
          </p:nvPr>
        </p:nvSpPr>
        <p:spPr>
          <a:xfrm>
            <a:off x="457200" y="1295400"/>
            <a:ext cx="7467600" cy="4525963"/>
          </a:xfrm>
        </p:spPr>
        <p:txBody>
          <a:bodyPr>
            <a:normAutofit/>
          </a:bodyPr>
          <a:lstStyle/>
          <a:p>
            <a:pPr marL="36576" indent="0">
              <a:buNone/>
            </a:pPr>
            <a:r>
              <a:rPr lang="en-IN" sz="2400" dirty="0"/>
              <a:t>They are any </a:t>
            </a:r>
            <a:r>
              <a:rPr lang="en-IN" sz="2400" dirty="0" smtClean="0"/>
              <a:t>fluids in </a:t>
            </a:r>
            <a:r>
              <a:rPr lang="en-IN" sz="2400" dirty="0"/>
              <a:t>a closed system. Confined fluids can </a:t>
            </a:r>
            <a:r>
              <a:rPr lang="en-IN" sz="2400" dirty="0" smtClean="0"/>
              <a:t>move a </a:t>
            </a:r>
            <a:r>
              <a:rPr lang="en-IN" sz="2400" dirty="0"/>
              <a:t>round within the system, but they </a:t>
            </a:r>
            <a:r>
              <a:rPr lang="en-IN" sz="2400" dirty="0" smtClean="0"/>
              <a:t>cannot enter </a:t>
            </a:r>
            <a:r>
              <a:rPr lang="en-IN" sz="2400" dirty="0"/>
              <a:t>or leave the system.</a:t>
            </a:r>
            <a:endParaRPr lang="en-US" sz="2400" dirty="0"/>
          </a:p>
          <a:p>
            <a:pPr marL="36576" indent="0">
              <a:buNone/>
            </a:pPr>
            <a:endParaRPr lang="en-IN" sz="2400" dirty="0" smtClean="0"/>
          </a:p>
          <a:p>
            <a:pPr marL="36576" indent="0">
              <a:buNone/>
            </a:pPr>
            <a:r>
              <a:rPr lang="en-IN" sz="2400" dirty="0" smtClean="0"/>
              <a:t>When fluids </a:t>
            </a:r>
            <a:r>
              <a:rPr lang="en-IN" sz="2400" dirty="0"/>
              <a:t>are confined, they have some </a:t>
            </a:r>
            <a:r>
              <a:rPr lang="en-IN" sz="2400" dirty="0" smtClean="0"/>
              <a:t>very</a:t>
            </a:r>
          </a:p>
          <a:p>
            <a:pPr marL="36576" indent="0">
              <a:buNone/>
            </a:pPr>
            <a:r>
              <a:rPr lang="en-IN" sz="2400" dirty="0" smtClean="0"/>
              <a:t>interesting effects.</a:t>
            </a:r>
            <a:endParaRPr lang="en-US" sz="2400" dirty="0" smtClean="0"/>
          </a:p>
          <a:p>
            <a:pPr marL="36576" indent="0">
              <a:buNone/>
            </a:pPr>
            <a:r>
              <a:rPr lang="en-US" sz="2400" dirty="0" smtClean="0"/>
              <a:t>Examples- </a:t>
            </a:r>
            <a:r>
              <a:rPr lang="en-IN" sz="2400" dirty="0"/>
              <a:t>The blood </a:t>
            </a:r>
            <a:r>
              <a:rPr lang="en-IN" sz="2400" dirty="0" smtClean="0"/>
              <a:t>moving through </a:t>
            </a:r>
            <a:r>
              <a:rPr lang="en-IN" sz="2400" dirty="0"/>
              <a:t>your body is a confined fluid, the air in an air </a:t>
            </a:r>
            <a:r>
              <a:rPr lang="en-IN" sz="2400" dirty="0" smtClean="0"/>
              <a:t>mattress, lubricant between mating parts, hydraulic or pneumatic braking system in vehicles etc</a:t>
            </a:r>
            <a:r>
              <a:rPr lang="en-IN" sz="2400" dirty="0"/>
              <a:t>.</a:t>
            </a:r>
          </a:p>
        </p:txBody>
      </p:sp>
    </p:spTree>
    <p:extLst>
      <p:ext uri="{BB962C8B-B14F-4D97-AF65-F5344CB8AC3E}">
        <p14:creationId xmlns:p14="http://schemas.microsoft.com/office/powerpoint/2010/main" val="2095003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Confined Fluids in Tribology</a:t>
            </a:r>
            <a:endParaRPr lang="en-IN" sz="3200" dirty="0"/>
          </a:p>
        </p:txBody>
      </p:sp>
      <p:sp>
        <p:nvSpPr>
          <p:cNvPr id="3" name="Content Placeholder 2"/>
          <p:cNvSpPr>
            <a:spLocks noGrp="1"/>
          </p:cNvSpPr>
          <p:nvPr>
            <p:ph idx="1"/>
          </p:nvPr>
        </p:nvSpPr>
        <p:spPr/>
        <p:txBody>
          <a:bodyPr>
            <a:normAutofit/>
          </a:bodyPr>
          <a:lstStyle/>
          <a:p>
            <a:r>
              <a:rPr lang="en-IN" sz="2400" dirty="0"/>
              <a:t>Understanding the atomic processes occurring at the interface of two dry or wet materials when they are brought together or moved with respect to one another is central to many technological </a:t>
            </a:r>
            <a:r>
              <a:rPr lang="en-IN" sz="2400" dirty="0" smtClean="0"/>
              <a:t>problems in tribology, </a:t>
            </a:r>
            <a:r>
              <a:rPr lang="en-IN" sz="2400" dirty="0"/>
              <a:t>including adhesion, lubrication, friction, and wear</a:t>
            </a:r>
            <a:r>
              <a:rPr lang="en-IN" sz="2400" dirty="0" smtClean="0"/>
              <a:t>.</a:t>
            </a:r>
          </a:p>
          <a:p>
            <a:r>
              <a:rPr lang="en-US" sz="2400" dirty="0" smtClean="0"/>
              <a:t>Example- Hydrodynamic Bearings, lubrication of mating parts in motion(sliding or rotating) etc.</a:t>
            </a:r>
            <a:endParaRPr lang="en-IN" sz="2400" dirty="0" smtClean="0"/>
          </a:p>
          <a:p>
            <a:endParaRPr lang="en-IN" sz="2400" dirty="0"/>
          </a:p>
        </p:txBody>
      </p:sp>
    </p:spTree>
    <p:extLst>
      <p:ext uri="{BB962C8B-B14F-4D97-AF65-F5344CB8AC3E}">
        <p14:creationId xmlns:p14="http://schemas.microsoft.com/office/powerpoint/2010/main" val="2322448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Introduction</a:t>
            </a:r>
            <a:endParaRPr lang="en-IN" sz="3200" dirty="0"/>
          </a:p>
        </p:txBody>
      </p:sp>
      <p:sp>
        <p:nvSpPr>
          <p:cNvPr id="5" name="Content Placeholder 4"/>
          <p:cNvSpPr>
            <a:spLocks noGrp="1"/>
          </p:cNvSpPr>
          <p:nvPr>
            <p:ph idx="1"/>
          </p:nvPr>
        </p:nvSpPr>
        <p:spPr/>
        <p:txBody>
          <a:bodyPr>
            <a:normAutofit/>
          </a:bodyPr>
          <a:lstStyle/>
          <a:p>
            <a:r>
              <a:rPr lang="en-US" sz="2400" dirty="0">
                <a:cs typeface="Times New Roman" pitchFamily="18" charset="0"/>
              </a:rPr>
              <a:t>A central property of fluid confined between solid boundaries that are smooth on the molecular scale is their tendency to organize into layered structures</a:t>
            </a:r>
            <a:r>
              <a:rPr lang="en-US" sz="2400" dirty="0"/>
              <a:t>.</a:t>
            </a:r>
          </a:p>
          <a:p>
            <a:r>
              <a:rPr lang="en-US" sz="2400" dirty="0">
                <a:cs typeface="Times New Roman" pitchFamily="18" charset="0"/>
              </a:rPr>
              <a:t>The mean local density oscillates with distance normal to the boundaries.</a:t>
            </a:r>
            <a:r>
              <a:rPr lang="en-US" sz="2400" dirty="0"/>
              <a:t> </a:t>
            </a:r>
          </a:p>
          <a:p>
            <a:r>
              <a:rPr lang="en-US" sz="2400" dirty="0">
                <a:cs typeface="Times New Roman" pitchFamily="18" charset="0"/>
              </a:rPr>
              <a:t>Liquids confined in </a:t>
            </a:r>
            <a:r>
              <a:rPr lang="en-US" sz="2400" dirty="0" smtClean="0">
                <a:cs typeface="Times New Roman" pitchFamily="18" charset="0"/>
              </a:rPr>
              <a:t>ultra-thin </a:t>
            </a:r>
            <a:r>
              <a:rPr lang="en-US" sz="2400" dirty="0">
                <a:cs typeface="Times New Roman" pitchFamily="18" charset="0"/>
              </a:rPr>
              <a:t>gaps may exhibit different mechanical responses</a:t>
            </a:r>
            <a:r>
              <a:rPr lang="en-US" sz="2400" dirty="0" smtClean="0"/>
              <a:t>.</a:t>
            </a:r>
            <a:endParaRPr lang="en-US" sz="2400" dirty="0"/>
          </a:p>
        </p:txBody>
      </p:sp>
    </p:spTree>
    <p:extLst>
      <p:ext uri="{BB962C8B-B14F-4D97-AF65-F5344CB8AC3E}">
        <p14:creationId xmlns:p14="http://schemas.microsoft.com/office/powerpoint/2010/main" val="3610556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a:t>Schematic Illustration of a Confined Fluid</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7021" y="1447800"/>
            <a:ext cx="7495082" cy="5334000"/>
          </a:xfrm>
        </p:spPr>
      </p:pic>
    </p:spTree>
    <p:extLst>
      <p:ext uri="{BB962C8B-B14F-4D97-AF65-F5344CB8AC3E}">
        <p14:creationId xmlns:p14="http://schemas.microsoft.com/office/powerpoint/2010/main" val="291100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477962"/>
          </a:xfrm>
        </p:spPr>
        <p:txBody>
          <a:bodyPr>
            <a:noAutofit/>
          </a:bodyPr>
          <a:lstStyle/>
          <a:p>
            <a:r>
              <a:rPr lang="en-US" sz="3200" dirty="0" smtClean="0"/>
              <a:t>Behavior of Confined Fluid in contact with the bulk under the effect of </a:t>
            </a:r>
            <a:r>
              <a:rPr lang="en-US" sz="3200" dirty="0"/>
              <a:t>E</a:t>
            </a:r>
            <a:r>
              <a:rPr lang="en-US" sz="3200" dirty="0" smtClean="0"/>
              <a:t>xternal Pressure   </a:t>
            </a:r>
            <a:endParaRPr lang="en-IN" sz="3200" dirty="0"/>
          </a:p>
        </p:txBody>
      </p:sp>
      <p:pic>
        <p:nvPicPr>
          <p:cNvPr id="4" name="squeezed.avi">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57200" y="2578100"/>
            <a:ext cx="7467600" cy="2568575"/>
          </a:xfrm>
        </p:spPr>
      </p:pic>
    </p:spTree>
    <p:extLst>
      <p:ext uri="{BB962C8B-B14F-4D97-AF65-F5344CB8AC3E}">
        <p14:creationId xmlns:p14="http://schemas.microsoft.com/office/powerpoint/2010/main" val="30683082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p:spPr>
        <p:txBody>
          <a:bodyPr>
            <a:noAutofit/>
          </a:bodyPr>
          <a:lstStyle/>
          <a:p>
            <a:r>
              <a:rPr lang="en-US" sz="3200" dirty="0" smtClean="0"/>
              <a:t>Understanding the effect of external force on Confined Fluids (Particle Theory)</a:t>
            </a:r>
            <a:endParaRPr lang="en-IN" sz="3200" dirty="0"/>
          </a:p>
        </p:txBody>
      </p:sp>
      <p:sp>
        <p:nvSpPr>
          <p:cNvPr id="3" name="Content Placeholder 2"/>
          <p:cNvSpPr>
            <a:spLocks noGrp="1"/>
          </p:cNvSpPr>
          <p:nvPr>
            <p:ph idx="1"/>
          </p:nvPr>
        </p:nvSpPr>
        <p:spPr>
          <a:xfrm>
            <a:off x="152400" y="1600200"/>
            <a:ext cx="8839200" cy="5638800"/>
          </a:xfrm>
        </p:spPr>
        <p:txBody>
          <a:bodyPr>
            <a:normAutofit/>
          </a:bodyPr>
          <a:lstStyle/>
          <a:p>
            <a:r>
              <a:rPr lang="en-IN" sz="2400" dirty="0" smtClean="0"/>
              <a:t>The</a:t>
            </a:r>
            <a:r>
              <a:rPr lang="en-IN" sz="2400" dirty="0"/>
              <a:t> </a:t>
            </a:r>
            <a:r>
              <a:rPr lang="en-IN" sz="2400" dirty="0" smtClean="0"/>
              <a:t>spaces </a:t>
            </a:r>
            <a:r>
              <a:rPr lang="en-IN" sz="2400" dirty="0"/>
              <a:t>between the particles are already very </a:t>
            </a:r>
            <a:r>
              <a:rPr lang="en-IN" sz="2400" dirty="0" smtClean="0"/>
              <a:t>small. When </a:t>
            </a:r>
            <a:r>
              <a:rPr lang="en-IN" sz="2400" dirty="0"/>
              <a:t>an external force is applied, only a small </a:t>
            </a:r>
            <a:r>
              <a:rPr lang="en-IN" sz="2400" dirty="0" smtClean="0"/>
              <a:t>decrease takes </a:t>
            </a:r>
            <a:r>
              <a:rPr lang="en-IN" sz="2400" dirty="0"/>
              <a:t>place in the liquid’s volume</a:t>
            </a:r>
            <a:r>
              <a:rPr lang="en-IN" sz="2400" dirty="0" smtClean="0"/>
              <a:t>.</a:t>
            </a:r>
          </a:p>
          <a:p>
            <a:r>
              <a:rPr lang="en-IN" sz="2400" dirty="0"/>
              <a:t>In a gas, the particles are far apart from each </a:t>
            </a:r>
            <a:r>
              <a:rPr lang="en-IN" sz="2400" dirty="0" smtClean="0"/>
              <a:t>other. In </a:t>
            </a:r>
            <a:r>
              <a:rPr lang="en-IN" sz="2400" dirty="0"/>
              <a:t>order for the force to be transmitted from </a:t>
            </a:r>
            <a:r>
              <a:rPr lang="en-IN" sz="2400" dirty="0" smtClean="0"/>
              <a:t>one particle </a:t>
            </a:r>
            <a:r>
              <a:rPr lang="en-IN" sz="2400" dirty="0"/>
              <a:t>to another, the volume the gas occupies must </a:t>
            </a:r>
            <a:r>
              <a:rPr lang="en-IN" sz="2400" dirty="0" smtClean="0"/>
              <a:t>be reduced.</a:t>
            </a:r>
          </a:p>
          <a:p>
            <a:r>
              <a:rPr lang="en-IN" sz="2400" dirty="0"/>
              <a:t>There is another effect that can occur when a force </a:t>
            </a:r>
            <a:r>
              <a:rPr lang="en-IN" sz="2400" dirty="0" smtClean="0"/>
              <a:t>is applied </a:t>
            </a:r>
            <a:r>
              <a:rPr lang="en-IN" sz="2400" dirty="0"/>
              <a:t>to a gas or a liquid. Its state can be </a:t>
            </a:r>
            <a:r>
              <a:rPr lang="en-IN" sz="2400" dirty="0" smtClean="0"/>
              <a:t>changed.</a:t>
            </a:r>
            <a:endParaRPr lang="en-IN" sz="2400" dirty="0"/>
          </a:p>
        </p:txBody>
      </p:sp>
    </p:spTree>
    <p:extLst>
      <p:ext uri="{BB962C8B-B14F-4D97-AF65-F5344CB8AC3E}">
        <p14:creationId xmlns:p14="http://schemas.microsoft.com/office/powerpoint/2010/main" val="3809185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Polar vs. Non Polar fluids </a:t>
            </a:r>
            <a:endParaRPr lang="en-IN" sz="3200" dirty="0"/>
          </a:p>
        </p:txBody>
      </p:sp>
      <p:sp>
        <p:nvSpPr>
          <p:cNvPr id="3" name="Content Placeholder 2"/>
          <p:cNvSpPr>
            <a:spLocks noGrp="1"/>
          </p:cNvSpPr>
          <p:nvPr>
            <p:ph idx="1"/>
          </p:nvPr>
        </p:nvSpPr>
        <p:spPr/>
        <p:txBody>
          <a:bodyPr>
            <a:normAutofit/>
          </a:bodyPr>
          <a:lstStyle/>
          <a:p>
            <a:r>
              <a:rPr lang="en-IN" sz="2400" dirty="0"/>
              <a:t>If the fluid is such that the torques within it arise only as the moments of direct forces we shall call it nonpolar. A polar fluid is one that is capable of transmitting stress couples and being subjected to body torques, as in polyatomic and certain non-Newtonian fluids.</a:t>
            </a:r>
          </a:p>
        </p:txBody>
      </p:sp>
    </p:spTree>
    <p:extLst>
      <p:ext uri="{BB962C8B-B14F-4D97-AF65-F5344CB8AC3E}">
        <p14:creationId xmlns:p14="http://schemas.microsoft.com/office/powerpoint/2010/main" val="2816301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467600" cy="1295400"/>
          </a:xfrm>
        </p:spPr>
        <p:txBody>
          <a:bodyPr>
            <a:normAutofit fontScale="90000"/>
          </a:bodyPr>
          <a:lstStyle/>
          <a:p>
            <a:r>
              <a:rPr lang="en-US" sz="3600" dirty="0" smtClean="0"/>
              <a:t>Confined water controversies (</a:t>
            </a:r>
            <a:r>
              <a:rPr lang="en-US" sz="3600" dirty="0"/>
              <a:t> </a:t>
            </a:r>
            <a:r>
              <a:rPr lang="en-US" sz="3600" dirty="0" smtClean="0"/>
              <a:t>thin film of water between </a:t>
            </a:r>
            <a:r>
              <a:rPr lang="en-US" sz="3600" dirty="0"/>
              <a:t>two solid </a:t>
            </a:r>
            <a:r>
              <a:rPr lang="en-US" sz="3600" dirty="0" smtClean="0"/>
              <a:t>boundaries)</a:t>
            </a:r>
            <a:r>
              <a:rPr lang="en-US" dirty="0" smtClean="0"/>
              <a:t/>
            </a:r>
            <a:br>
              <a:rPr lang="en-US" dirty="0" smtClean="0"/>
            </a:br>
            <a:endParaRPr lang="en-IN" dirty="0"/>
          </a:p>
        </p:txBody>
      </p:sp>
      <p:sp>
        <p:nvSpPr>
          <p:cNvPr id="3" name="Content Placeholder 2"/>
          <p:cNvSpPr>
            <a:spLocks noGrp="1"/>
          </p:cNvSpPr>
          <p:nvPr>
            <p:ph idx="1"/>
          </p:nvPr>
        </p:nvSpPr>
        <p:spPr>
          <a:xfrm>
            <a:off x="457200" y="1676400"/>
            <a:ext cx="7467600" cy="4449763"/>
          </a:xfrm>
        </p:spPr>
        <p:txBody>
          <a:bodyPr>
            <a:normAutofit/>
          </a:bodyPr>
          <a:lstStyle/>
          <a:p>
            <a:pPr algn="just"/>
            <a:r>
              <a:rPr lang="en-IN" sz="2400" dirty="0" smtClean="0"/>
              <a:t>Water </a:t>
            </a:r>
            <a:r>
              <a:rPr lang="en-IN" sz="2400" dirty="0"/>
              <a:t>confined between the oscillating AFM tips and a single crystal (mica) shows progressively more sluggish mechanical relaxation as the film thickness decreases below 3–4 diameters of the water molecule</a:t>
            </a:r>
            <a:r>
              <a:rPr lang="en-IN" sz="2400" dirty="0" smtClean="0"/>
              <a:t>.</a:t>
            </a:r>
          </a:p>
          <a:p>
            <a:pPr algn="just"/>
            <a:endParaRPr lang="en-US" sz="2400" dirty="0"/>
          </a:p>
          <a:p>
            <a:pPr algn="just"/>
            <a:r>
              <a:rPr lang="en-IN" sz="2400" dirty="0" smtClean="0"/>
              <a:t>In </a:t>
            </a:r>
            <a:r>
              <a:rPr lang="en-IN" sz="2400" dirty="0"/>
              <a:t>this case a nonpolar fluid of compact shape, and reported a progressive dynamic slowdown upon increasing confinement between parallel single crystals (mica).</a:t>
            </a:r>
          </a:p>
          <a:p>
            <a:pPr algn="just"/>
            <a:endParaRPr lang="en-IN" sz="2000" dirty="0"/>
          </a:p>
        </p:txBody>
      </p:sp>
    </p:spTree>
    <p:extLst>
      <p:ext uri="{BB962C8B-B14F-4D97-AF65-F5344CB8AC3E}">
        <p14:creationId xmlns:p14="http://schemas.microsoft.com/office/powerpoint/2010/main" val="2157508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574</TotalTime>
  <Words>1166</Words>
  <Application>Microsoft Office PowerPoint</Application>
  <PresentationFormat>On-screen Show (4:3)</PresentationFormat>
  <Paragraphs>63</Paragraphs>
  <Slides>15</Slides>
  <Notes>5</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Technic</vt:lpstr>
      <vt:lpstr>Confined Fluids</vt:lpstr>
      <vt:lpstr>What are Confined Fluids?</vt:lpstr>
      <vt:lpstr>Confined Fluids in Tribology</vt:lpstr>
      <vt:lpstr>Introduction</vt:lpstr>
      <vt:lpstr>Schematic Illustration of a Confined Fluid</vt:lpstr>
      <vt:lpstr>Behavior of Confined Fluid in contact with the bulk under the effect of External Pressure   </vt:lpstr>
      <vt:lpstr>Understanding the effect of external force on Confined Fluids (Particle Theory)</vt:lpstr>
      <vt:lpstr>Polar vs. Non Polar fluids </vt:lpstr>
      <vt:lpstr>Confined water controversies ( thin film of water between two solid boundaries) </vt:lpstr>
      <vt:lpstr>Physical Behavior</vt:lpstr>
      <vt:lpstr>Hydrodynamic properties of Confined Fluids</vt:lpstr>
      <vt:lpstr>Boundary Conditions</vt:lpstr>
      <vt:lpstr>Transport Properties</vt:lpstr>
      <vt:lpstr>Questions &amp; Comments</vt:lpstr>
      <vt:lpstr>Thank you for listening me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Confined Fluids</dc:title>
  <dc:creator>jives</dc:creator>
  <cp:lastModifiedBy>jives</cp:lastModifiedBy>
  <cp:revision>34</cp:revision>
  <dcterms:created xsi:type="dcterms:W3CDTF">2006-08-16T00:00:00Z</dcterms:created>
  <dcterms:modified xsi:type="dcterms:W3CDTF">2012-11-09T03:48:32Z</dcterms:modified>
</cp:coreProperties>
</file>